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70" r:id="rId5"/>
    <p:sldId id="266" r:id="rId6"/>
    <p:sldId id="277" r:id="rId7"/>
    <p:sldId id="275" r:id="rId8"/>
    <p:sldId id="271" r:id="rId9"/>
    <p:sldId id="278" r:id="rId10"/>
    <p:sldId id="279" r:id="rId11"/>
    <p:sldId id="280" r:id="rId12"/>
    <p:sldId id="281" r:id="rId13"/>
    <p:sldId id="282" r:id="rId14"/>
    <p:sldId id="283" r:id="rId15"/>
    <p:sldId id="284" r:id="rId16"/>
    <p:sldId id="285" r:id="rId17"/>
    <p:sldId id="286" r:id="rId18"/>
    <p:sldId id="288" r:id="rId19"/>
    <p:sldId id="287" r:id="rId20"/>
    <p:sldId id="291" r:id="rId21"/>
    <p:sldId id="290" r:id="rId22"/>
    <p:sldId id="292" r:id="rId23"/>
    <p:sldId id="274" r:id="rId24"/>
    <p:sldId id="276" r:id="rId25"/>
    <p:sldId id="260" r:id="rId26"/>
    <p:sldId id="273" r:id="rId27"/>
    <p:sldId id="262" r:id="rId28"/>
    <p:sldId id="264" r:id="rId29"/>
    <p:sldId id="268" r:id="rId30"/>
  </p:sldIdLst>
  <p:sldSz cx="18288000" cy="10287000"/>
  <p:notesSz cx="6858000" cy="9144000"/>
  <p:embeddedFontLst>
    <p:embeddedFont>
      <p:font typeface="Be Vietnam" panose="020B0604020202020204" charset="0"/>
      <p:regular r:id="rId32"/>
    </p:embeddedFont>
    <p:embeddedFont>
      <p:font typeface="Be Vietnam Ultra-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56F11-0356-4385-A4BD-E7100B5705C3}" type="datetimeFigureOut">
              <a:rPr lang="vi-VN" smtClean="0"/>
              <a:t>21/01/2026</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2A963-69ED-479A-8AA5-2B129434F6FD}" type="slidenum">
              <a:rPr lang="vi-VN" smtClean="0"/>
              <a:t>‹#›</a:t>
            </a:fld>
            <a:endParaRPr lang="vi-VN"/>
          </a:p>
        </p:txBody>
      </p:sp>
    </p:spTree>
    <p:extLst>
      <p:ext uri="{BB962C8B-B14F-4D97-AF65-F5344CB8AC3E}">
        <p14:creationId xmlns:p14="http://schemas.microsoft.com/office/powerpoint/2010/main" val="2561397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9D2A963-69ED-479A-8AA5-2B129434F6FD}" type="slidenum">
              <a:rPr lang="vi-VN" smtClean="0"/>
              <a:t>7</a:t>
            </a:fld>
            <a:endParaRPr lang="vi-VN"/>
          </a:p>
        </p:txBody>
      </p:sp>
    </p:spTree>
    <p:extLst>
      <p:ext uri="{BB962C8B-B14F-4D97-AF65-F5344CB8AC3E}">
        <p14:creationId xmlns:p14="http://schemas.microsoft.com/office/powerpoint/2010/main" val="2992593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906B-9506-0EA1-7874-225E2782C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39D74-CEDB-995F-D48C-2E72FA8EE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82F34-7005-485C-E30E-C2A84B3B29E0}"/>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E6816201-CB2B-27C7-97CB-86FDC944BC45}"/>
              </a:ext>
            </a:extLst>
          </p:cNvPr>
          <p:cNvSpPr>
            <a:spLocks noGrp="1"/>
          </p:cNvSpPr>
          <p:nvPr>
            <p:ph type="sldNum" sz="quarter" idx="5"/>
          </p:nvPr>
        </p:nvSpPr>
        <p:spPr/>
        <p:txBody>
          <a:bodyPr/>
          <a:lstStyle/>
          <a:p>
            <a:fld id="{49D2A963-69ED-479A-8AA5-2B129434F6FD}" type="slidenum">
              <a:rPr lang="vi-VN" smtClean="0"/>
              <a:t>20</a:t>
            </a:fld>
            <a:endParaRPr lang="vi-VN"/>
          </a:p>
        </p:txBody>
      </p:sp>
    </p:spTree>
    <p:extLst>
      <p:ext uri="{BB962C8B-B14F-4D97-AF65-F5344CB8AC3E}">
        <p14:creationId xmlns:p14="http://schemas.microsoft.com/office/powerpoint/2010/main" val="1381244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45286-BD02-02E2-33CF-3C6844D5C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3DF40-E10D-1404-8919-82AA82A01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B926B-2D0E-1736-9BAF-83F2D51390EE}"/>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57511410-6925-09AA-FE26-6EFC3FF84EBD}"/>
              </a:ext>
            </a:extLst>
          </p:cNvPr>
          <p:cNvSpPr>
            <a:spLocks noGrp="1"/>
          </p:cNvSpPr>
          <p:nvPr>
            <p:ph type="sldNum" sz="quarter" idx="5"/>
          </p:nvPr>
        </p:nvSpPr>
        <p:spPr/>
        <p:txBody>
          <a:bodyPr/>
          <a:lstStyle/>
          <a:p>
            <a:fld id="{49D2A963-69ED-479A-8AA5-2B129434F6FD}" type="slidenum">
              <a:rPr lang="vi-VN" smtClean="0"/>
              <a:t>21</a:t>
            </a:fld>
            <a:endParaRPr lang="vi-VN"/>
          </a:p>
        </p:txBody>
      </p:sp>
    </p:spTree>
    <p:extLst>
      <p:ext uri="{BB962C8B-B14F-4D97-AF65-F5344CB8AC3E}">
        <p14:creationId xmlns:p14="http://schemas.microsoft.com/office/powerpoint/2010/main" val="183845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F47A3-2615-2EFF-D7A6-04EA7DCE8F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F2F3C-7511-7220-5B92-C836AE6FDE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42EC4-C10D-31A3-5081-5DBFEE5306B5}"/>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F82C0305-FD13-A6A5-9146-62707E51B246}"/>
              </a:ext>
            </a:extLst>
          </p:cNvPr>
          <p:cNvSpPr>
            <a:spLocks noGrp="1"/>
          </p:cNvSpPr>
          <p:nvPr>
            <p:ph type="sldNum" sz="quarter" idx="5"/>
          </p:nvPr>
        </p:nvSpPr>
        <p:spPr/>
        <p:txBody>
          <a:bodyPr/>
          <a:lstStyle/>
          <a:p>
            <a:fld id="{49D2A963-69ED-479A-8AA5-2B129434F6FD}" type="slidenum">
              <a:rPr lang="vi-VN" smtClean="0"/>
              <a:t>22</a:t>
            </a:fld>
            <a:endParaRPr lang="vi-VN"/>
          </a:p>
        </p:txBody>
      </p:sp>
    </p:spTree>
    <p:extLst>
      <p:ext uri="{BB962C8B-B14F-4D97-AF65-F5344CB8AC3E}">
        <p14:creationId xmlns:p14="http://schemas.microsoft.com/office/powerpoint/2010/main" val="427724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FDA84-DC68-B053-1021-9B2153B65F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BF22F-B54A-A62E-5AF2-831A73DF6B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B5D6B-1032-E318-9384-C173EF596D75}"/>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3657ED1C-A3FE-CE6D-A8A9-604E5A45E0FF}"/>
              </a:ext>
            </a:extLst>
          </p:cNvPr>
          <p:cNvSpPr>
            <a:spLocks noGrp="1"/>
          </p:cNvSpPr>
          <p:nvPr>
            <p:ph type="sldNum" sz="quarter" idx="5"/>
          </p:nvPr>
        </p:nvSpPr>
        <p:spPr/>
        <p:txBody>
          <a:bodyPr/>
          <a:lstStyle/>
          <a:p>
            <a:fld id="{49D2A963-69ED-479A-8AA5-2B129434F6FD}" type="slidenum">
              <a:rPr lang="vi-VN" smtClean="0"/>
              <a:t>12</a:t>
            </a:fld>
            <a:endParaRPr lang="vi-VN"/>
          </a:p>
        </p:txBody>
      </p:sp>
    </p:spTree>
    <p:extLst>
      <p:ext uri="{BB962C8B-B14F-4D97-AF65-F5344CB8AC3E}">
        <p14:creationId xmlns:p14="http://schemas.microsoft.com/office/powerpoint/2010/main" val="366255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2B2AA-7A3B-96E9-3052-FDF73957C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3E3BE-8AAF-5D13-BB2A-AFE0D6705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3A812-4479-F7CB-FCAC-25E7EB95B1CE}"/>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B081EC19-7750-1A37-6FCA-717D607B9B5F}"/>
              </a:ext>
            </a:extLst>
          </p:cNvPr>
          <p:cNvSpPr>
            <a:spLocks noGrp="1"/>
          </p:cNvSpPr>
          <p:nvPr>
            <p:ph type="sldNum" sz="quarter" idx="5"/>
          </p:nvPr>
        </p:nvSpPr>
        <p:spPr/>
        <p:txBody>
          <a:bodyPr/>
          <a:lstStyle/>
          <a:p>
            <a:fld id="{49D2A963-69ED-479A-8AA5-2B129434F6FD}" type="slidenum">
              <a:rPr lang="vi-VN" smtClean="0"/>
              <a:t>13</a:t>
            </a:fld>
            <a:endParaRPr lang="vi-VN"/>
          </a:p>
        </p:txBody>
      </p:sp>
    </p:spTree>
    <p:extLst>
      <p:ext uri="{BB962C8B-B14F-4D97-AF65-F5344CB8AC3E}">
        <p14:creationId xmlns:p14="http://schemas.microsoft.com/office/powerpoint/2010/main" val="427513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A63DC-BA6D-364D-66F7-D2F77FAAE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ED3A8E-1C8B-90BE-7F41-EB77A70879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AAB36C-DCAF-972A-6AD5-43BE1A285178}"/>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9C047A31-4F48-2C97-8CC3-0B2B2C64EE62}"/>
              </a:ext>
            </a:extLst>
          </p:cNvPr>
          <p:cNvSpPr>
            <a:spLocks noGrp="1"/>
          </p:cNvSpPr>
          <p:nvPr>
            <p:ph type="sldNum" sz="quarter" idx="5"/>
          </p:nvPr>
        </p:nvSpPr>
        <p:spPr/>
        <p:txBody>
          <a:bodyPr/>
          <a:lstStyle/>
          <a:p>
            <a:fld id="{49D2A963-69ED-479A-8AA5-2B129434F6FD}" type="slidenum">
              <a:rPr lang="vi-VN" smtClean="0"/>
              <a:t>14</a:t>
            </a:fld>
            <a:endParaRPr lang="vi-VN"/>
          </a:p>
        </p:txBody>
      </p:sp>
    </p:spTree>
    <p:extLst>
      <p:ext uri="{BB962C8B-B14F-4D97-AF65-F5344CB8AC3E}">
        <p14:creationId xmlns:p14="http://schemas.microsoft.com/office/powerpoint/2010/main" val="119733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F6EDC-7241-6DCD-D9B1-7620B37B8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D0009-F24E-7D6F-501F-E73C3E169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C1FC6-7514-05C6-D3D3-B707FD2034D2}"/>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90C8A339-8FBF-0439-58FF-F26AD8D18AA4}"/>
              </a:ext>
            </a:extLst>
          </p:cNvPr>
          <p:cNvSpPr>
            <a:spLocks noGrp="1"/>
          </p:cNvSpPr>
          <p:nvPr>
            <p:ph type="sldNum" sz="quarter" idx="5"/>
          </p:nvPr>
        </p:nvSpPr>
        <p:spPr/>
        <p:txBody>
          <a:bodyPr/>
          <a:lstStyle/>
          <a:p>
            <a:fld id="{49D2A963-69ED-479A-8AA5-2B129434F6FD}" type="slidenum">
              <a:rPr lang="vi-VN" smtClean="0"/>
              <a:t>15</a:t>
            </a:fld>
            <a:endParaRPr lang="vi-VN"/>
          </a:p>
        </p:txBody>
      </p:sp>
    </p:spTree>
    <p:extLst>
      <p:ext uri="{BB962C8B-B14F-4D97-AF65-F5344CB8AC3E}">
        <p14:creationId xmlns:p14="http://schemas.microsoft.com/office/powerpoint/2010/main" val="3909046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F8F46-177A-B16D-B66E-A71CFE727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CBCFB-3EC4-18CE-8874-4C615638FE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B6A8CC-DA31-D241-1534-019C167D4894}"/>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8E2B7DB3-B6E4-CFB7-6B22-D647741B1DC4}"/>
              </a:ext>
            </a:extLst>
          </p:cNvPr>
          <p:cNvSpPr>
            <a:spLocks noGrp="1"/>
          </p:cNvSpPr>
          <p:nvPr>
            <p:ph type="sldNum" sz="quarter" idx="5"/>
          </p:nvPr>
        </p:nvSpPr>
        <p:spPr/>
        <p:txBody>
          <a:bodyPr/>
          <a:lstStyle/>
          <a:p>
            <a:fld id="{49D2A963-69ED-479A-8AA5-2B129434F6FD}" type="slidenum">
              <a:rPr lang="vi-VN" smtClean="0"/>
              <a:t>16</a:t>
            </a:fld>
            <a:endParaRPr lang="vi-VN"/>
          </a:p>
        </p:txBody>
      </p:sp>
    </p:spTree>
    <p:extLst>
      <p:ext uri="{BB962C8B-B14F-4D97-AF65-F5344CB8AC3E}">
        <p14:creationId xmlns:p14="http://schemas.microsoft.com/office/powerpoint/2010/main" val="103837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CCBEE-77AB-2170-D698-FD9C8DE74C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C4AF5-369E-B98D-1473-92F9D9FDA8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46530-05FF-DDC8-82BA-6701876575DA}"/>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3869E5C9-19E5-3E7C-FBC1-D9AE488D5FA4}"/>
              </a:ext>
            </a:extLst>
          </p:cNvPr>
          <p:cNvSpPr>
            <a:spLocks noGrp="1"/>
          </p:cNvSpPr>
          <p:nvPr>
            <p:ph type="sldNum" sz="quarter" idx="5"/>
          </p:nvPr>
        </p:nvSpPr>
        <p:spPr/>
        <p:txBody>
          <a:bodyPr/>
          <a:lstStyle/>
          <a:p>
            <a:fld id="{49D2A963-69ED-479A-8AA5-2B129434F6FD}" type="slidenum">
              <a:rPr lang="vi-VN" smtClean="0"/>
              <a:t>17</a:t>
            </a:fld>
            <a:endParaRPr lang="vi-VN"/>
          </a:p>
        </p:txBody>
      </p:sp>
    </p:spTree>
    <p:extLst>
      <p:ext uri="{BB962C8B-B14F-4D97-AF65-F5344CB8AC3E}">
        <p14:creationId xmlns:p14="http://schemas.microsoft.com/office/powerpoint/2010/main" val="964870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0413A-72ED-E355-2B9B-A8738558A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EC6EBC-17AC-C5E3-1364-4FFFE97D4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30AAD-A68E-23AC-6E75-309915144E9B}"/>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0FC42EB0-473C-BE5B-FC33-670A5DF1AB5F}"/>
              </a:ext>
            </a:extLst>
          </p:cNvPr>
          <p:cNvSpPr>
            <a:spLocks noGrp="1"/>
          </p:cNvSpPr>
          <p:nvPr>
            <p:ph type="sldNum" sz="quarter" idx="5"/>
          </p:nvPr>
        </p:nvSpPr>
        <p:spPr/>
        <p:txBody>
          <a:bodyPr/>
          <a:lstStyle/>
          <a:p>
            <a:fld id="{49D2A963-69ED-479A-8AA5-2B129434F6FD}" type="slidenum">
              <a:rPr lang="vi-VN" smtClean="0"/>
              <a:t>18</a:t>
            </a:fld>
            <a:endParaRPr lang="vi-VN"/>
          </a:p>
        </p:txBody>
      </p:sp>
    </p:spTree>
    <p:extLst>
      <p:ext uri="{BB962C8B-B14F-4D97-AF65-F5344CB8AC3E}">
        <p14:creationId xmlns:p14="http://schemas.microsoft.com/office/powerpoint/2010/main" val="3031060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59C63-768A-DC1D-0521-E388909EFC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DC0EF-7251-46DE-134F-ECD63F7B0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F6CEA-7B75-8286-FF15-ADFB5DC7C517}"/>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8B0E2CBE-3514-C522-B618-7B7BD7683112}"/>
              </a:ext>
            </a:extLst>
          </p:cNvPr>
          <p:cNvSpPr>
            <a:spLocks noGrp="1"/>
          </p:cNvSpPr>
          <p:nvPr>
            <p:ph type="sldNum" sz="quarter" idx="5"/>
          </p:nvPr>
        </p:nvSpPr>
        <p:spPr/>
        <p:txBody>
          <a:bodyPr/>
          <a:lstStyle/>
          <a:p>
            <a:fld id="{49D2A963-69ED-479A-8AA5-2B129434F6FD}" type="slidenum">
              <a:rPr lang="vi-VN" smtClean="0"/>
              <a:t>19</a:t>
            </a:fld>
            <a:endParaRPr lang="vi-VN"/>
          </a:p>
        </p:txBody>
      </p:sp>
    </p:spTree>
    <p:extLst>
      <p:ext uri="{BB962C8B-B14F-4D97-AF65-F5344CB8AC3E}">
        <p14:creationId xmlns:p14="http://schemas.microsoft.com/office/powerpoint/2010/main" val="3471771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6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6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71.png"/><Relationship Id="rId4" Type="http://schemas.openxmlformats.org/officeDocument/2006/relationships/image" Target="../media/image16.svg"/><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1.jpe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16.svg"/><Relationship Id="rId7" Type="http://schemas.openxmlformats.org/officeDocument/2006/relationships/image" Target="../media/image7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78.png"/></Relationships>
</file>

<file path=ppt/slides/_rels/slide2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16.svg"/><Relationship Id="rId7" Type="http://schemas.openxmlformats.org/officeDocument/2006/relationships/image" Target="../media/image7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78.pn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6.svg"/><Relationship Id="rId7" Type="http://schemas.openxmlformats.org/officeDocument/2006/relationships/image" Target="../media/image7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3.png"/><Relationship Id="rId5" Type="http://schemas.openxmlformats.org/officeDocument/2006/relationships/image" Target="../media/image20.svg"/><Relationship Id="rId10" Type="http://schemas.openxmlformats.org/officeDocument/2006/relationships/image" Target="../media/image82.png"/><Relationship Id="rId4" Type="http://schemas.openxmlformats.org/officeDocument/2006/relationships/image" Target="../media/image19.png"/><Relationship Id="rId9" Type="http://schemas.openxmlformats.org/officeDocument/2006/relationships/image" Target="../media/image81.png"/></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6.svg"/><Relationship Id="rId7" Type="http://schemas.openxmlformats.org/officeDocument/2006/relationships/image" Target="../media/image8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8.png"/><Relationship Id="rId5" Type="http://schemas.openxmlformats.org/officeDocument/2006/relationships/image" Target="../media/image20.svg"/><Relationship Id="rId10" Type="http://schemas.openxmlformats.org/officeDocument/2006/relationships/image" Target="../media/image87.png"/><Relationship Id="rId4" Type="http://schemas.openxmlformats.org/officeDocument/2006/relationships/image" Target="../media/image19.png"/><Relationship Id="rId9"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77.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76.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11.jpeg"/></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svg"/><Relationship Id="rId7" Type="http://schemas.openxmlformats.org/officeDocument/2006/relationships/image" Target="../media/image95.svg"/><Relationship Id="rId12" Type="http://schemas.openxmlformats.org/officeDocument/2006/relationships/image" Target="../media/image100.sv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svg"/></Relationships>
</file>

<file path=ppt/slides/_rels/slide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02.png"/><Relationship Id="rId7" Type="http://schemas.openxmlformats.org/officeDocument/2006/relationships/image" Target="../media/image3.png"/><Relationship Id="rId12" Type="http://schemas.openxmlformats.org/officeDocument/2006/relationships/image" Target="../media/image11.jpe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svg"/><Relationship Id="rId11" Type="http://schemas.openxmlformats.org/officeDocument/2006/relationships/image" Target="../media/image106.png"/><Relationship Id="rId5" Type="http://schemas.openxmlformats.org/officeDocument/2006/relationships/image" Target="../media/image104.png"/><Relationship Id="rId10" Type="http://schemas.openxmlformats.org/officeDocument/2006/relationships/image" Target="../media/image6.svg"/><Relationship Id="rId4" Type="http://schemas.openxmlformats.org/officeDocument/2006/relationships/image" Target="../media/image103.sv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1.jpeg"/><Relationship Id="rId3" Type="http://schemas.openxmlformats.org/officeDocument/2006/relationships/image" Target="../media/image22.pn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svg"/><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sv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57.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5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6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952" y="103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9735" b="-49735"/>
            </a:stretch>
          </a:blipFill>
        </p:spPr>
        <p:txBody>
          <a:bodyPr/>
          <a:lstStyle/>
          <a:p>
            <a:endParaRPr lang="vi-VN"/>
          </a:p>
        </p:txBody>
      </p:sp>
      <p:sp>
        <p:nvSpPr>
          <p:cNvPr id="3" name="Freeform 3"/>
          <p:cNvSpPr/>
          <p:nvPr/>
        </p:nvSpPr>
        <p:spPr>
          <a:xfrm rot="-5400000">
            <a:off x="-3679225" y="6281297"/>
            <a:ext cx="7709841" cy="5907665"/>
          </a:xfrm>
          <a:custGeom>
            <a:avLst/>
            <a:gdLst/>
            <a:ahLst/>
            <a:cxnLst/>
            <a:rect l="l" t="t" r="r" b="b"/>
            <a:pathLst>
              <a:path w="7709841" h="5907665">
                <a:moveTo>
                  <a:pt x="0" y="0"/>
                </a:moveTo>
                <a:lnTo>
                  <a:pt x="7709841" y="0"/>
                </a:lnTo>
                <a:lnTo>
                  <a:pt x="7709841" y="5907666"/>
                </a:lnTo>
                <a:lnTo>
                  <a:pt x="0" y="5907666"/>
                </a:lnTo>
                <a:lnTo>
                  <a:pt x="0" y="0"/>
                </a:lnTo>
                <a:close/>
              </a:path>
            </a:pathLst>
          </a:custGeom>
          <a:blipFill>
            <a:blip r:embed="rId3">
              <a:alphaModFix amt="9999"/>
            </a:blip>
            <a:stretch>
              <a:fillRect/>
            </a:stretch>
          </a:blipFill>
        </p:spPr>
        <p:txBody>
          <a:bodyPr/>
          <a:lstStyle/>
          <a:p>
            <a:endParaRPr lang="vi-VN"/>
          </a:p>
        </p:txBody>
      </p:sp>
      <p:sp>
        <p:nvSpPr>
          <p:cNvPr id="4" name="Freeform 4"/>
          <p:cNvSpPr/>
          <p:nvPr/>
        </p:nvSpPr>
        <p:spPr>
          <a:xfrm>
            <a:off x="-3550727" y="7158584"/>
            <a:ext cx="6339453" cy="5998708"/>
          </a:xfrm>
          <a:custGeom>
            <a:avLst/>
            <a:gdLst/>
            <a:ahLst/>
            <a:cxnLst/>
            <a:rect l="l" t="t" r="r" b="b"/>
            <a:pathLst>
              <a:path w="6339453" h="5998708">
                <a:moveTo>
                  <a:pt x="0" y="0"/>
                </a:moveTo>
                <a:lnTo>
                  <a:pt x="6339454" y="0"/>
                </a:lnTo>
                <a:lnTo>
                  <a:pt x="6339454" y="5998708"/>
                </a:lnTo>
                <a:lnTo>
                  <a:pt x="0" y="59987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rot="-10800000" flipV="1">
            <a:off x="15397762" y="-1724903"/>
            <a:ext cx="5985164" cy="4114800"/>
          </a:xfrm>
          <a:custGeom>
            <a:avLst/>
            <a:gdLst/>
            <a:ahLst/>
            <a:cxnLst/>
            <a:rect l="l" t="t" r="r" b="b"/>
            <a:pathLst>
              <a:path w="5985164" h="4114800">
                <a:moveTo>
                  <a:pt x="0" y="4114800"/>
                </a:moveTo>
                <a:lnTo>
                  <a:pt x="5985164" y="4114800"/>
                </a:lnTo>
                <a:lnTo>
                  <a:pt x="5985164"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flipH="1">
            <a:off x="13825547" y="7441477"/>
            <a:ext cx="7976443" cy="4207573"/>
          </a:xfrm>
          <a:custGeom>
            <a:avLst/>
            <a:gdLst/>
            <a:ahLst/>
            <a:cxnLst/>
            <a:rect l="l" t="t" r="r" b="b"/>
            <a:pathLst>
              <a:path w="7976443" h="4207573">
                <a:moveTo>
                  <a:pt x="7976443" y="0"/>
                </a:moveTo>
                <a:lnTo>
                  <a:pt x="0" y="0"/>
                </a:lnTo>
                <a:lnTo>
                  <a:pt x="0" y="4207574"/>
                </a:lnTo>
                <a:lnTo>
                  <a:pt x="7976443" y="4207574"/>
                </a:lnTo>
                <a:lnTo>
                  <a:pt x="7976443"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5483933" y="-1066396"/>
            <a:ext cx="9801620" cy="4190193"/>
          </a:xfrm>
          <a:custGeom>
            <a:avLst/>
            <a:gdLst/>
            <a:ahLst/>
            <a:cxnLst/>
            <a:rect l="l" t="t" r="r" b="b"/>
            <a:pathLst>
              <a:path w="9801620" h="4190193">
                <a:moveTo>
                  <a:pt x="0" y="0"/>
                </a:moveTo>
                <a:lnTo>
                  <a:pt x="9801620" y="0"/>
                </a:lnTo>
                <a:lnTo>
                  <a:pt x="9801620" y="4190192"/>
                </a:lnTo>
                <a:lnTo>
                  <a:pt x="0" y="41901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grpSp>
        <p:nvGrpSpPr>
          <p:cNvPr id="8" name="Group 8"/>
          <p:cNvGrpSpPr/>
          <p:nvPr/>
        </p:nvGrpSpPr>
        <p:grpSpPr>
          <a:xfrm>
            <a:off x="5066974" y="3420576"/>
            <a:ext cx="7935950" cy="1265724"/>
            <a:chOff x="0" y="0"/>
            <a:chExt cx="10581266" cy="1687632"/>
          </a:xfrm>
        </p:grpSpPr>
        <p:grpSp>
          <p:nvGrpSpPr>
            <p:cNvPr id="9" name="Group 9"/>
            <p:cNvGrpSpPr/>
            <p:nvPr/>
          </p:nvGrpSpPr>
          <p:grpSpPr>
            <a:xfrm>
              <a:off x="0" y="0"/>
              <a:ext cx="10581266" cy="1687632"/>
              <a:chOff x="0" y="0"/>
              <a:chExt cx="2305144" cy="367653"/>
            </a:xfrm>
          </p:grpSpPr>
          <p:sp>
            <p:nvSpPr>
              <p:cNvPr id="10" name="Freeform 10"/>
              <p:cNvSpPr/>
              <p:nvPr/>
            </p:nvSpPr>
            <p:spPr>
              <a:xfrm>
                <a:off x="0" y="0"/>
                <a:ext cx="2305144" cy="367653"/>
              </a:xfrm>
              <a:custGeom>
                <a:avLst/>
                <a:gdLst/>
                <a:ahLst/>
                <a:cxnLst/>
                <a:rect l="l" t="t" r="r" b="b"/>
                <a:pathLst>
                  <a:path w="2305144" h="367653">
                    <a:moveTo>
                      <a:pt x="88455" y="0"/>
                    </a:moveTo>
                    <a:lnTo>
                      <a:pt x="2216689" y="0"/>
                    </a:lnTo>
                    <a:cubicBezTo>
                      <a:pt x="2265541" y="0"/>
                      <a:pt x="2305144" y="39603"/>
                      <a:pt x="2305144" y="88455"/>
                    </a:cubicBezTo>
                    <a:lnTo>
                      <a:pt x="2305144" y="279198"/>
                    </a:lnTo>
                    <a:cubicBezTo>
                      <a:pt x="2305144" y="328050"/>
                      <a:pt x="2265541" y="367653"/>
                      <a:pt x="2216689" y="367653"/>
                    </a:cubicBezTo>
                    <a:lnTo>
                      <a:pt x="88455" y="367653"/>
                    </a:lnTo>
                    <a:cubicBezTo>
                      <a:pt x="39603" y="367653"/>
                      <a:pt x="0" y="328050"/>
                      <a:pt x="0" y="279198"/>
                    </a:cubicBezTo>
                    <a:lnTo>
                      <a:pt x="0" y="88455"/>
                    </a:lnTo>
                    <a:cubicBezTo>
                      <a:pt x="0" y="39603"/>
                      <a:pt x="39603" y="0"/>
                      <a:pt x="88455" y="0"/>
                    </a:cubicBezTo>
                    <a:close/>
                  </a:path>
                </a:pathLst>
              </a:custGeom>
              <a:solidFill>
                <a:srgbClr val="004AAD"/>
              </a:solidFill>
            </p:spPr>
            <p:txBody>
              <a:bodyPr/>
              <a:lstStyle/>
              <a:p>
                <a:endParaRPr lang="vi-VN"/>
              </a:p>
            </p:txBody>
          </p:sp>
          <p:sp>
            <p:nvSpPr>
              <p:cNvPr id="11" name="TextBox 11"/>
              <p:cNvSpPr txBox="1"/>
              <p:nvPr/>
            </p:nvSpPr>
            <p:spPr>
              <a:xfrm>
                <a:off x="0" y="-38100"/>
                <a:ext cx="2305144" cy="405753"/>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967676" y="441972"/>
              <a:ext cx="8645914" cy="746539"/>
            </a:xfrm>
            <a:prstGeom prst="rect">
              <a:avLst/>
            </a:prstGeom>
          </p:spPr>
          <p:txBody>
            <a:bodyPr lIns="0" tIns="0" rIns="0" bIns="0" rtlCol="0" anchor="t">
              <a:spAutoFit/>
            </a:bodyPr>
            <a:lstStyle/>
            <a:p>
              <a:pPr algn="ctr">
                <a:lnSpc>
                  <a:spcPts val="4823"/>
                </a:lnSpc>
              </a:pPr>
              <a:r>
                <a:rPr lang="vi-VN" sz="3445" b="1" dirty="0">
                  <a:solidFill>
                    <a:srgbClr val="FFFFFF"/>
                  </a:solidFill>
                  <a:latin typeface="Be Vietnam Ultra-Bold"/>
                  <a:ea typeface="Be Vietnam Ultra-Bold"/>
                  <a:cs typeface="Be Vietnam Ultra-Bold"/>
                  <a:sym typeface="Be Vietnam Ultra-Bold"/>
                </a:rPr>
                <a:t>TÊN ĐỀ TÀI</a:t>
              </a:r>
              <a:endParaRPr lang="en-US" sz="3445" b="1" dirty="0">
                <a:solidFill>
                  <a:srgbClr val="FFFFFF"/>
                </a:solidFill>
                <a:latin typeface="Be Vietnam Ultra-Bold"/>
                <a:ea typeface="Be Vietnam Ultra-Bold"/>
                <a:cs typeface="Be Vietnam Ultra-Bold"/>
                <a:sym typeface="Be Vietnam Ultra-Bold"/>
              </a:endParaRPr>
            </a:p>
          </p:txBody>
        </p:sp>
      </p:grpSp>
      <p:sp>
        <p:nvSpPr>
          <p:cNvPr id="13" name="TextBox 13"/>
          <p:cNvSpPr txBox="1"/>
          <p:nvPr/>
        </p:nvSpPr>
        <p:spPr>
          <a:xfrm>
            <a:off x="5742461" y="558398"/>
            <a:ext cx="6584977" cy="964559"/>
          </a:xfrm>
          <a:prstGeom prst="rect">
            <a:avLst/>
          </a:prstGeom>
        </p:spPr>
        <p:txBody>
          <a:bodyPr lIns="0" tIns="0" rIns="0" bIns="0" rtlCol="0" anchor="t">
            <a:spAutoFit/>
          </a:bodyPr>
          <a:lstStyle/>
          <a:p>
            <a:pPr algn="ctr">
              <a:lnSpc>
                <a:spcPts val="3919"/>
              </a:lnSpc>
            </a:pPr>
            <a:r>
              <a:rPr lang="vi-VN" sz="3200" b="1" dirty="0">
                <a:solidFill>
                  <a:srgbClr val="1B1C54"/>
                </a:solidFill>
                <a:latin typeface="Be Vietnam Ultra-Bold"/>
                <a:ea typeface="Be Vietnam Ultra-Bold"/>
                <a:cs typeface="Be Vietnam Ultra-Bold"/>
                <a:sym typeface="Be Vietnam Ultra-Bold"/>
              </a:rPr>
              <a:t>TRƯỜNG ĐẠI HỌC MỎ - ĐỊA CHẤT</a:t>
            </a:r>
            <a:br>
              <a:rPr lang="vi-VN" sz="3200" b="1" dirty="0">
                <a:solidFill>
                  <a:srgbClr val="1B1C54"/>
                </a:solidFill>
                <a:latin typeface="Be Vietnam Ultra-Bold"/>
                <a:ea typeface="Be Vietnam Ultra-Bold"/>
                <a:cs typeface="Be Vietnam Ultra-Bold"/>
                <a:sym typeface="Be Vietnam Ultra-Bold"/>
              </a:rPr>
            </a:br>
            <a:r>
              <a:rPr lang="vi-VN" sz="3200" b="1" dirty="0">
                <a:solidFill>
                  <a:srgbClr val="1B1C54"/>
                </a:solidFill>
                <a:latin typeface="Be Vietnam Ultra-Bold"/>
                <a:ea typeface="Be Vietnam Ultra-Bold"/>
                <a:cs typeface="Be Vietnam Ultra-Bold"/>
                <a:sym typeface="Be Vietnam Ultra-Bold"/>
              </a:rPr>
              <a:t>KHOA CÔNG NGHỆ THÔNG TIN</a:t>
            </a:r>
            <a:endParaRPr lang="en-US" sz="3200" b="1" dirty="0">
              <a:solidFill>
                <a:srgbClr val="1B1C54"/>
              </a:solidFill>
              <a:latin typeface="Be Vietnam Ultra-Bold"/>
              <a:ea typeface="Be Vietnam Ultra-Bold"/>
              <a:cs typeface="Be Vietnam Ultra-Bold"/>
              <a:sym typeface="Be Vietnam Ultra-Bold"/>
            </a:endParaRPr>
          </a:p>
        </p:txBody>
      </p:sp>
      <p:sp>
        <p:nvSpPr>
          <p:cNvPr id="14" name="TextBox 14"/>
          <p:cNvSpPr txBox="1"/>
          <p:nvPr/>
        </p:nvSpPr>
        <p:spPr>
          <a:xfrm>
            <a:off x="1445119" y="5143500"/>
            <a:ext cx="15397762" cy="1385764"/>
          </a:xfrm>
          <a:prstGeom prst="rect">
            <a:avLst/>
          </a:prstGeom>
        </p:spPr>
        <p:txBody>
          <a:bodyPr lIns="0" tIns="0" rIns="0" bIns="0" rtlCol="0" anchor="t">
            <a:spAutoFit/>
          </a:bodyPr>
          <a:lstStyle/>
          <a:p>
            <a:pPr algn="ctr">
              <a:lnSpc>
                <a:spcPts val="5593"/>
              </a:lnSpc>
            </a:pPr>
            <a:r>
              <a:rPr lang="vi-VN" sz="4622" b="1" dirty="0">
                <a:solidFill>
                  <a:srgbClr val="1B1C54"/>
                </a:solidFill>
                <a:latin typeface="Be Vietnam Ultra-Bold"/>
                <a:ea typeface="Be Vietnam Ultra-Bold"/>
                <a:cs typeface="Be Vietnam Ultra-Bold"/>
                <a:sym typeface="Be Vietnam Ultra-Bold"/>
              </a:rPr>
              <a:t>PHÂN TÍCH THIẾT KẾ </a:t>
            </a:r>
          </a:p>
          <a:p>
            <a:pPr algn="ctr">
              <a:lnSpc>
                <a:spcPts val="5593"/>
              </a:lnSpc>
            </a:pPr>
            <a:r>
              <a:rPr lang="vi-VN" sz="4622" b="1" dirty="0">
                <a:solidFill>
                  <a:srgbClr val="1B1C54"/>
                </a:solidFill>
                <a:latin typeface="Be Vietnam Ultra-Bold"/>
                <a:ea typeface="Be Vietnam Ultra-Bold"/>
                <a:cs typeface="Be Vietnam Ultra-Bold"/>
                <a:sym typeface="Be Vietnam Ultra-Bold"/>
              </a:rPr>
              <a:t>WEBSITE QUẢN LÝ</a:t>
            </a:r>
            <a:r>
              <a:rPr lang="en-US" sz="4622" b="1" dirty="0">
                <a:solidFill>
                  <a:srgbClr val="1B1C54"/>
                </a:solidFill>
                <a:latin typeface="Be Vietnam Ultra-Bold"/>
                <a:ea typeface="Be Vietnam Ultra-Bold"/>
                <a:cs typeface="Be Vietnam Ultra-Bold"/>
                <a:sym typeface="Be Vietnam Ultra-Bold"/>
              </a:rPr>
              <a:t> BÁN </a:t>
            </a:r>
            <a:r>
              <a:rPr lang="en-US" sz="4622" b="1" dirty="0" err="1">
                <a:solidFill>
                  <a:srgbClr val="1B1C54"/>
                </a:solidFill>
                <a:latin typeface="Be Vietnam Ultra-Bold"/>
                <a:ea typeface="Be Vietnam Ultra-Bold"/>
                <a:cs typeface="Be Vietnam Ultra-Bold"/>
                <a:sym typeface="Be Vietnam Ultra-Bold"/>
              </a:rPr>
              <a:t>HÀNG</a:t>
            </a:r>
            <a:r>
              <a:rPr lang="vi-VN" sz="4622" b="1" dirty="0">
                <a:solidFill>
                  <a:srgbClr val="1B1C54"/>
                </a:solidFill>
                <a:latin typeface="Be Vietnam Ultra-Bold"/>
                <a:ea typeface="Be Vietnam Ultra-Bold"/>
                <a:cs typeface="Be Vietnam Ultra-Bold"/>
                <a:sym typeface="Be Vietnam Ultra-Bold"/>
              </a:rPr>
              <a:t> THỜI TRANG</a:t>
            </a:r>
            <a:endParaRPr lang="en-US" sz="4622" b="1" dirty="0">
              <a:solidFill>
                <a:srgbClr val="1B1C54"/>
              </a:solidFill>
              <a:latin typeface="Be Vietnam Ultra-Bold"/>
              <a:ea typeface="Be Vietnam Ultra-Bold"/>
              <a:cs typeface="Be Vietnam Ultra-Bold"/>
              <a:sym typeface="Be Vietnam Ultra-Bold"/>
            </a:endParaRPr>
          </a:p>
        </p:txBody>
      </p:sp>
      <p:sp>
        <p:nvSpPr>
          <p:cNvPr id="15" name="TextBox 15"/>
          <p:cNvSpPr txBox="1"/>
          <p:nvPr/>
        </p:nvSpPr>
        <p:spPr>
          <a:xfrm>
            <a:off x="5539113" y="6907206"/>
            <a:ext cx="8167271" cy="1423467"/>
          </a:xfrm>
          <a:prstGeom prst="rect">
            <a:avLst/>
          </a:prstGeom>
        </p:spPr>
        <p:txBody>
          <a:bodyPr wrap="square" lIns="0" tIns="0" rIns="0" bIns="0" rtlCol="0" anchor="t">
            <a:spAutoFit/>
          </a:bodyPr>
          <a:lstStyle/>
          <a:p>
            <a:pPr>
              <a:lnSpc>
                <a:spcPts val="3717"/>
              </a:lnSpc>
            </a:pPr>
            <a:r>
              <a:rPr lang="en-US" sz="3200" dirty="0">
                <a:solidFill>
                  <a:srgbClr val="1B1C54"/>
                </a:solidFill>
                <a:latin typeface="Be Vietnam"/>
                <a:ea typeface="Be Vietnam"/>
                <a:cs typeface="Be Vietnam"/>
                <a:sym typeface="Be Vietnam"/>
              </a:rPr>
              <a:t>Sinh </a:t>
            </a:r>
            <a:r>
              <a:rPr lang="en-US" sz="3200" dirty="0" err="1">
                <a:solidFill>
                  <a:srgbClr val="1B1C54"/>
                </a:solidFill>
                <a:latin typeface="Be Vietnam"/>
                <a:ea typeface="Be Vietnam"/>
                <a:cs typeface="Be Vietnam"/>
                <a:sym typeface="Be Vietnam"/>
              </a:rPr>
              <a:t>viên</a:t>
            </a:r>
            <a:r>
              <a:rPr lang="en-US" sz="3200" dirty="0">
                <a:solidFill>
                  <a:srgbClr val="1B1C54"/>
                </a:solidFill>
                <a:latin typeface="Be Vietnam"/>
                <a:ea typeface="Be Vietnam"/>
                <a:cs typeface="Be Vietnam"/>
                <a:sym typeface="Be Vietnam"/>
              </a:rPr>
              <a:t> </a:t>
            </a:r>
            <a:r>
              <a:rPr lang="en-US" sz="3200" dirty="0" err="1">
                <a:solidFill>
                  <a:srgbClr val="1B1C54"/>
                </a:solidFill>
                <a:latin typeface="Be Vietnam"/>
                <a:ea typeface="Be Vietnam"/>
                <a:cs typeface="Be Vietnam"/>
                <a:sym typeface="Be Vietnam"/>
              </a:rPr>
              <a:t>thực</a:t>
            </a:r>
            <a:r>
              <a:rPr lang="en-US" sz="3200" dirty="0">
                <a:solidFill>
                  <a:srgbClr val="1B1C54"/>
                </a:solidFill>
                <a:latin typeface="Be Vietnam"/>
                <a:ea typeface="Be Vietnam"/>
                <a:cs typeface="Be Vietnam"/>
                <a:sym typeface="Be Vietnam"/>
              </a:rPr>
              <a:t> </a:t>
            </a:r>
            <a:r>
              <a:rPr lang="en-US" sz="3200" dirty="0" err="1">
                <a:solidFill>
                  <a:srgbClr val="1B1C54"/>
                </a:solidFill>
                <a:latin typeface="Be Vietnam"/>
                <a:ea typeface="Be Vietnam"/>
                <a:cs typeface="Be Vietnam"/>
                <a:sym typeface="Be Vietnam"/>
              </a:rPr>
              <a:t>hiện</a:t>
            </a:r>
            <a:r>
              <a:rPr lang="en-US" sz="3200" dirty="0">
                <a:solidFill>
                  <a:srgbClr val="1B1C54"/>
                </a:solidFill>
                <a:latin typeface="Be Vietnam"/>
                <a:ea typeface="Be Vietnam"/>
                <a:cs typeface="Be Vietnam"/>
                <a:sym typeface="Be Vietnam"/>
              </a:rPr>
              <a:t>: </a:t>
            </a:r>
            <a:r>
              <a:rPr lang="vi-VN" sz="3200" dirty="0">
                <a:solidFill>
                  <a:srgbClr val="1B1C54"/>
                </a:solidFill>
                <a:latin typeface="Be Vietnam"/>
                <a:ea typeface="Be Vietnam"/>
                <a:cs typeface="Be Vietnam"/>
                <a:sym typeface="Be Vietnam"/>
              </a:rPr>
              <a:t>       Nguyễn Quốc Anh</a:t>
            </a:r>
          </a:p>
          <a:p>
            <a:pPr>
              <a:lnSpc>
                <a:spcPts val="3717"/>
              </a:lnSpc>
            </a:pPr>
            <a:r>
              <a:rPr lang="vi-VN" sz="3200" dirty="0">
                <a:solidFill>
                  <a:srgbClr val="1B1C54"/>
                </a:solidFill>
                <a:latin typeface="Be Vietnam"/>
                <a:ea typeface="Be Vietnam"/>
                <a:cs typeface="Be Vietnam"/>
                <a:sym typeface="Be Vietnam"/>
              </a:rPr>
              <a:t>MSSV:                                    2121050112</a:t>
            </a:r>
            <a:endParaRPr lang="en-US" sz="3200" dirty="0">
              <a:solidFill>
                <a:srgbClr val="1B1C54"/>
              </a:solidFill>
              <a:latin typeface="Be Vietnam"/>
              <a:ea typeface="Be Vietnam"/>
              <a:cs typeface="Be Vietnam"/>
              <a:sym typeface="Be Vietnam"/>
            </a:endParaRPr>
          </a:p>
          <a:p>
            <a:pPr>
              <a:lnSpc>
                <a:spcPts val="3717"/>
              </a:lnSpc>
            </a:pPr>
            <a:r>
              <a:rPr lang="vi-VN" sz="3200" dirty="0">
                <a:solidFill>
                  <a:srgbClr val="1B1C54"/>
                </a:solidFill>
                <a:latin typeface="Be Vietnam"/>
                <a:ea typeface="Be Vietnam"/>
                <a:cs typeface="Be Vietnam"/>
                <a:sym typeface="Be Vietnam"/>
              </a:rPr>
              <a:t>Giảng viên hướng dẫn</a:t>
            </a:r>
            <a:r>
              <a:rPr lang="en-US" sz="3200" dirty="0">
                <a:solidFill>
                  <a:srgbClr val="1B1C54"/>
                </a:solidFill>
                <a:latin typeface="Be Vietnam"/>
                <a:ea typeface="Be Vietnam"/>
                <a:cs typeface="Be Vietnam"/>
                <a:sym typeface="Be Vietnam"/>
              </a:rPr>
              <a:t>:  </a:t>
            </a:r>
            <a:r>
              <a:rPr lang="vi-VN" sz="3200" dirty="0">
                <a:solidFill>
                  <a:srgbClr val="1B1C54"/>
                </a:solidFill>
                <a:latin typeface="Be Vietnam"/>
                <a:ea typeface="Be Vietnam"/>
                <a:cs typeface="Be Vietnam"/>
                <a:sym typeface="Be Vietnam"/>
              </a:rPr>
              <a:t>Phạm Thị Nguyệt</a:t>
            </a:r>
            <a:endParaRPr lang="en-US" sz="3200" dirty="0">
              <a:solidFill>
                <a:srgbClr val="1B1C54"/>
              </a:solidFill>
              <a:latin typeface="Be Vietnam"/>
              <a:ea typeface="Be Vietnam"/>
              <a:cs typeface="Be Vietnam"/>
              <a:sym typeface="Be Vietnam"/>
            </a:endParaRPr>
          </a:p>
        </p:txBody>
      </p:sp>
      <p:pic>
        <p:nvPicPr>
          <p:cNvPr id="16" name="Picture 15">
            <a:extLst>
              <a:ext uri="{FF2B5EF4-FFF2-40B4-BE49-F238E27FC236}">
                <a16:creationId xmlns:a16="http://schemas.microsoft.com/office/drawing/2014/main" id="{9F3A8E5E-771F-14A5-98B6-31481535C6A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72643" y="1818541"/>
            <a:ext cx="1142713" cy="11427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E29D-0E21-80F8-3DBA-CC607818D815}"/>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7578098E-2D77-8367-343E-2417FFFFE9A3}"/>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892E7883-F789-A6AE-538F-CEB746BEEBE1}"/>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7C172863-BA78-9131-43D4-AB8371614EAC}"/>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6">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2D8AD776-C528-7360-80F1-0C1ECBCB3011}"/>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57CB0D9F-C582-ED55-9BF4-F72C65A82AFD}"/>
              </a:ext>
            </a:extLst>
          </p:cNvPr>
          <p:cNvSpPr txBox="1"/>
          <p:nvPr/>
        </p:nvSpPr>
        <p:spPr>
          <a:xfrm>
            <a:off x="8106032" y="4958834"/>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 Sơ đồ Use</a:t>
            </a:r>
            <a:r>
              <a:rPr lang="vi-VN" sz="1800" dirty="0">
                <a:effectLst/>
                <a:latin typeface="Times New Roman" panose="02020603050405020304" pitchFamily="18" charset="0"/>
                <a:ea typeface="Times New Roman" panose="02020603050405020304" pitchFamily="18" charset="0"/>
              </a:rPr>
              <a:t> Case </a:t>
            </a:r>
            <a:r>
              <a:rPr lang="vi-VN" dirty="0">
                <a:latin typeface="Times New Roman" panose="02020603050405020304" pitchFamily="18" charset="0"/>
                <a:ea typeface="Times New Roman" panose="02020603050405020304" pitchFamily="18" charset="0"/>
              </a:rPr>
              <a:t>quản lý đơn hàng</a:t>
            </a:r>
            <a:endParaRPr lang="vi-V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5B46B8F1-37B5-0CC8-339B-CAA8A7735C3C}"/>
              </a:ext>
            </a:extLst>
          </p:cNvPr>
          <p:cNvPicPr>
            <a:picLocks noChangeAspect="1"/>
          </p:cNvPicPr>
          <p:nvPr/>
        </p:nvPicPr>
        <p:blipFill>
          <a:blip r:embed="rId7"/>
          <a:stretch>
            <a:fillRect/>
          </a:stretch>
        </p:blipFill>
        <p:spPr>
          <a:xfrm>
            <a:off x="1981200" y="1784734"/>
            <a:ext cx="8991600" cy="7659919"/>
          </a:xfrm>
          <a:prstGeom prst="rect">
            <a:avLst/>
          </a:prstGeom>
        </p:spPr>
      </p:pic>
    </p:spTree>
    <p:extLst>
      <p:ext uri="{BB962C8B-B14F-4D97-AF65-F5344CB8AC3E}">
        <p14:creationId xmlns:p14="http://schemas.microsoft.com/office/powerpoint/2010/main" val="6231399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AD435-631E-0345-3A87-37728CDB458D}"/>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858EABAD-D42C-EFBB-1B45-AEE22E361179}"/>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8717ABCC-0B21-8D51-9814-5923DE3E32E8}"/>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14A18423-019D-212E-F68B-4D985BD7C45B}"/>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6">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BC0E7788-C180-6792-0A1A-2DE566D37521}"/>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C887D7DE-C732-47B7-762C-06A290447B23}"/>
              </a:ext>
            </a:extLst>
          </p:cNvPr>
          <p:cNvSpPr txBox="1"/>
          <p:nvPr/>
        </p:nvSpPr>
        <p:spPr>
          <a:xfrm>
            <a:off x="8106032" y="4958834"/>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 Sơ đồ Use</a:t>
            </a:r>
            <a:r>
              <a:rPr lang="vi-VN" sz="1800" dirty="0">
                <a:effectLst/>
                <a:latin typeface="Times New Roman" panose="02020603050405020304" pitchFamily="18" charset="0"/>
                <a:ea typeface="Times New Roman" panose="02020603050405020304" pitchFamily="18" charset="0"/>
              </a:rPr>
              <a:t> Case </a:t>
            </a:r>
            <a:r>
              <a:rPr lang="vi-VN" dirty="0">
                <a:latin typeface="Times New Roman" panose="02020603050405020304" pitchFamily="18" charset="0"/>
                <a:ea typeface="Times New Roman" panose="02020603050405020304" pitchFamily="18" charset="0"/>
              </a:rPr>
              <a:t>quản lý sản phẩm</a:t>
            </a:r>
            <a:endParaRPr lang="vi-VN"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E0D7FA48-5CE1-3DC5-15B5-58EEB06623AF}"/>
              </a:ext>
            </a:extLst>
          </p:cNvPr>
          <p:cNvPicPr>
            <a:picLocks noChangeAspect="1"/>
          </p:cNvPicPr>
          <p:nvPr/>
        </p:nvPicPr>
        <p:blipFill>
          <a:blip r:embed="rId7"/>
          <a:stretch>
            <a:fillRect/>
          </a:stretch>
        </p:blipFill>
        <p:spPr>
          <a:xfrm>
            <a:off x="2215197" y="1328676"/>
            <a:ext cx="10258377" cy="8934640"/>
          </a:xfrm>
          <a:prstGeom prst="rect">
            <a:avLst/>
          </a:prstGeom>
        </p:spPr>
      </p:pic>
    </p:spTree>
    <p:extLst>
      <p:ext uri="{BB962C8B-B14F-4D97-AF65-F5344CB8AC3E}">
        <p14:creationId xmlns:p14="http://schemas.microsoft.com/office/powerpoint/2010/main" val="5505063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29C6C-00C8-B987-6CBB-3167CCB3723D}"/>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DFB0C6DA-8E93-00DF-2CB2-117E34E3C8D0}"/>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67D1978B-7286-0B5C-B226-3B9A325FB5EF}"/>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C3F93F41-58C0-CC99-80AA-252DB2797FCB}"/>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0B541589-9693-A614-B890-5240B8BAE74C}"/>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EC5B4FEC-D2B5-99C7-2D48-E94FEC9695AB}"/>
              </a:ext>
            </a:extLst>
          </p:cNvPr>
          <p:cNvSpPr txBox="1"/>
          <p:nvPr/>
        </p:nvSpPr>
        <p:spPr>
          <a:xfrm>
            <a:off x="3138615" y="9715500"/>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a:t>
            </a:r>
            <a:r>
              <a:rPr lang="vi-VN" dirty="0" err="1">
                <a:latin typeface="Times New Roman" panose="02020603050405020304" pitchFamily="18" charset="0"/>
                <a:ea typeface="Times New Roman" panose="02020603050405020304" pitchFamily="18" charset="0"/>
              </a:rPr>
              <a:t>Use</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Case</a:t>
            </a:r>
            <a:r>
              <a:rPr lang="vi-VN" dirty="0">
                <a:latin typeface="Times New Roman" panose="02020603050405020304" pitchFamily="18" charset="0"/>
                <a:ea typeface="Times New Roman" panose="02020603050405020304" pitchFamily="18" charset="0"/>
              </a:rPr>
              <a:t> nhân viên</a:t>
            </a:r>
            <a:endParaRPr lang="vi-V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3740B064-E8C0-6FC4-7FDE-76BF32912849}"/>
              </a:ext>
            </a:extLst>
          </p:cNvPr>
          <p:cNvPicPr>
            <a:picLocks noChangeAspect="1"/>
          </p:cNvPicPr>
          <p:nvPr/>
        </p:nvPicPr>
        <p:blipFill>
          <a:blip r:embed="rId8"/>
          <a:stretch>
            <a:fillRect/>
          </a:stretch>
        </p:blipFill>
        <p:spPr>
          <a:xfrm>
            <a:off x="1756205" y="2145274"/>
            <a:ext cx="14774770" cy="7360485"/>
          </a:xfrm>
          <a:prstGeom prst="rect">
            <a:avLst/>
          </a:prstGeom>
        </p:spPr>
      </p:pic>
    </p:spTree>
    <p:extLst>
      <p:ext uri="{BB962C8B-B14F-4D97-AF65-F5344CB8AC3E}">
        <p14:creationId xmlns:p14="http://schemas.microsoft.com/office/powerpoint/2010/main" val="2638530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97C68-A8A6-948F-81BF-59A4493C3980}"/>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41007823-AADB-510D-BF96-16C04CB9DC76}"/>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0CD72F00-5C85-24F0-605A-6CCDA12B7D43}"/>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59A7928D-8DDE-FD54-C799-73C048601062}"/>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C1890679-EE69-6836-D015-D86709D150E1}"/>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9A95B0BE-7A65-1B26-0B40-FFA8009DA2DD}"/>
              </a:ext>
            </a:extLst>
          </p:cNvPr>
          <p:cNvSpPr txBox="1"/>
          <p:nvPr/>
        </p:nvSpPr>
        <p:spPr>
          <a:xfrm>
            <a:off x="3138615" y="9715500"/>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tuần tự đăng nhập và đăng kí</a:t>
            </a:r>
            <a:endParaRPr lang="vi-VN"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380D2610-12C0-8541-A117-23F8AEEF43E0}"/>
              </a:ext>
            </a:extLst>
          </p:cNvPr>
          <p:cNvPicPr>
            <a:picLocks noChangeAspect="1"/>
          </p:cNvPicPr>
          <p:nvPr/>
        </p:nvPicPr>
        <p:blipFill>
          <a:blip r:embed="rId8"/>
          <a:stretch>
            <a:fillRect/>
          </a:stretch>
        </p:blipFill>
        <p:spPr>
          <a:xfrm>
            <a:off x="1447800" y="1452263"/>
            <a:ext cx="14773949" cy="8118275"/>
          </a:xfrm>
          <a:prstGeom prst="rect">
            <a:avLst/>
          </a:prstGeom>
        </p:spPr>
      </p:pic>
    </p:spTree>
    <p:extLst>
      <p:ext uri="{BB962C8B-B14F-4D97-AF65-F5344CB8AC3E}">
        <p14:creationId xmlns:p14="http://schemas.microsoft.com/office/powerpoint/2010/main" val="16644038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45C42-1711-8A93-BE25-E97DEBBD5846}"/>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4BB1F1D7-F0E0-A589-AD72-B1A34398BDB4}"/>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831079CD-F86C-63DC-11EC-855B23BC79CA}"/>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30C2FE69-98DB-F970-26D3-6091055A7077}"/>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D504CF49-1B03-64EE-CD29-393D9E1D934B}"/>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CECD702D-2CD0-9915-7095-2CA00443A6D4}"/>
              </a:ext>
            </a:extLst>
          </p:cNvPr>
          <p:cNvSpPr txBox="1"/>
          <p:nvPr/>
        </p:nvSpPr>
        <p:spPr>
          <a:xfrm>
            <a:off x="3138615" y="8724900"/>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tuần tự quản lý đơn hàng</a:t>
            </a:r>
            <a:endParaRPr lang="vi-V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F8435162-4175-AC2C-0315-84CB1F98A437}"/>
              </a:ext>
            </a:extLst>
          </p:cNvPr>
          <p:cNvPicPr>
            <a:picLocks noChangeAspect="1"/>
          </p:cNvPicPr>
          <p:nvPr/>
        </p:nvPicPr>
        <p:blipFill>
          <a:blip r:embed="rId8"/>
          <a:stretch>
            <a:fillRect/>
          </a:stretch>
        </p:blipFill>
        <p:spPr>
          <a:xfrm>
            <a:off x="118152" y="2541480"/>
            <a:ext cx="18051694" cy="6211689"/>
          </a:xfrm>
          <a:prstGeom prst="rect">
            <a:avLst/>
          </a:prstGeom>
        </p:spPr>
      </p:pic>
    </p:spTree>
    <p:extLst>
      <p:ext uri="{BB962C8B-B14F-4D97-AF65-F5344CB8AC3E}">
        <p14:creationId xmlns:p14="http://schemas.microsoft.com/office/powerpoint/2010/main" val="6965508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B43EC-BB60-6F3A-9048-C43CDA3909D3}"/>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6BA89153-2486-B7A3-72A0-8F14747DBF71}"/>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7E96DD66-755C-3714-BE1E-A1E934B2C6F3}"/>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BA6350E7-6183-94D0-D767-9C9535FD1562}"/>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9AFEED56-917F-E992-01F9-5AD94AE600D9}"/>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7C6C53FC-5B23-1692-E1AF-695ED97C9CD6}"/>
              </a:ext>
            </a:extLst>
          </p:cNvPr>
          <p:cNvSpPr txBox="1"/>
          <p:nvPr/>
        </p:nvSpPr>
        <p:spPr>
          <a:xfrm>
            <a:off x="3258962" y="9663307"/>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tuần tự quản lý giỏ hàng</a:t>
            </a:r>
            <a:endParaRPr lang="vi-VN"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D9EB231A-1098-A69E-FF28-697084A7A5DC}"/>
              </a:ext>
            </a:extLst>
          </p:cNvPr>
          <p:cNvPicPr>
            <a:picLocks noChangeAspect="1"/>
          </p:cNvPicPr>
          <p:nvPr/>
        </p:nvPicPr>
        <p:blipFill>
          <a:blip r:embed="rId8"/>
          <a:stretch>
            <a:fillRect/>
          </a:stretch>
        </p:blipFill>
        <p:spPr>
          <a:xfrm>
            <a:off x="664813" y="1929806"/>
            <a:ext cx="16594487" cy="7417290"/>
          </a:xfrm>
          <a:prstGeom prst="rect">
            <a:avLst/>
          </a:prstGeom>
        </p:spPr>
      </p:pic>
    </p:spTree>
    <p:extLst>
      <p:ext uri="{BB962C8B-B14F-4D97-AF65-F5344CB8AC3E}">
        <p14:creationId xmlns:p14="http://schemas.microsoft.com/office/powerpoint/2010/main" val="25970143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002D5-2D22-E45A-6E0E-5454F3AC65E0}"/>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7E6ACC89-9986-9879-084E-DE9AE1D68CAE}"/>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EE76B707-2FE8-0F44-AA7F-9C8F5C7F0DBA}"/>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84BBD859-2270-59A7-77DD-7A9EEF367E14}"/>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2E0670D4-80D6-17E8-B0B2-94F07A8062A1}"/>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A9E8C899-D0E4-C86F-1D7E-750E60DF008F}"/>
              </a:ext>
            </a:extLst>
          </p:cNvPr>
          <p:cNvSpPr txBox="1"/>
          <p:nvPr/>
        </p:nvSpPr>
        <p:spPr>
          <a:xfrm>
            <a:off x="3258962" y="9663307"/>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tuần tự quản lý sản phẩm</a:t>
            </a:r>
            <a:endParaRPr lang="vi-V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F2B30DA6-753F-712A-F35C-EE3EC18FBB26}"/>
              </a:ext>
            </a:extLst>
          </p:cNvPr>
          <p:cNvPicPr>
            <a:picLocks noChangeAspect="1"/>
          </p:cNvPicPr>
          <p:nvPr/>
        </p:nvPicPr>
        <p:blipFill>
          <a:blip r:embed="rId8"/>
          <a:stretch>
            <a:fillRect/>
          </a:stretch>
        </p:blipFill>
        <p:spPr>
          <a:xfrm>
            <a:off x="1371600" y="1698103"/>
            <a:ext cx="15621000" cy="7956258"/>
          </a:xfrm>
          <a:prstGeom prst="rect">
            <a:avLst/>
          </a:prstGeom>
        </p:spPr>
      </p:pic>
    </p:spTree>
    <p:extLst>
      <p:ext uri="{BB962C8B-B14F-4D97-AF65-F5344CB8AC3E}">
        <p14:creationId xmlns:p14="http://schemas.microsoft.com/office/powerpoint/2010/main" val="4444126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5BDFF-A99A-F899-E89D-506575400D2C}"/>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849A8613-3798-29A6-3EEB-43C86608030A}"/>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2A3C3B97-17B8-C27E-5092-8165CD1447B5}"/>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C1277B4E-8FD9-48A1-12E9-737FFBBFEA03}"/>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72B94659-F5F6-4744-807B-30BD3D80D82A}"/>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DFFC0691-0484-3C4C-77DE-DA9398B80F00}"/>
              </a:ext>
            </a:extLst>
          </p:cNvPr>
          <p:cNvSpPr txBox="1"/>
          <p:nvPr/>
        </p:nvSpPr>
        <p:spPr>
          <a:xfrm>
            <a:off x="3305432" y="9663307"/>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tuần tự quản lý tài khoản</a:t>
            </a:r>
            <a:endParaRPr lang="vi-VN"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83BD968B-C4AB-3454-C070-9C839AAEA0F1}"/>
              </a:ext>
            </a:extLst>
          </p:cNvPr>
          <p:cNvPicPr>
            <a:picLocks noChangeAspect="1"/>
          </p:cNvPicPr>
          <p:nvPr/>
        </p:nvPicPr>
        <p:blipFill>
          <a:blip r:embed="rId8"/>
          <a:stretch>
            <a:fillRect/>
          </a:stretch>
        </p:blipFill>
        <p:spPr>
          <a:xfrm>
            <a:off x="659093" y="1961485"/>
            <a:ext cx="16969813" cy="7631395"/>
          </a:xfrm>
          <a:prstGeom prst="rect">
            <a:avLst/>
          </a:prstGeom>
        </p:spPr>
      </p:pic>
    </p:spTree>
    <p:extLst>
      <p:ext uri="{BB962C8B-B14F-4D97-AF65-F5344CB8AC3E}">
        <p14:creationId xmlns:p14="http://schemas.microsoft.com/office/powerpoint/2010/main" val="22230547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EE558-A654-CE36-BF8F-9C4B1842D495}"/>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3250246B-E41C-AEE3-927C-09E624424553}"/>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174D1673-84A8-608B-41D5-B681D562734A}"/>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47522DCF-36CB-9735-D2DC-EAE5B3D5F1A4}"/>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E3BFC362-B903-7D0E-9900-FF1A6314A153}"/>
              </a:ext>
            </a:extLst>
          </p:cNvPr>
          <p:cNvSpPr txBox="1"/>
          <p:nvPr/>
        </p:nvSpPr>
        <p:spPr>
          <a:xfrm>
            <a:off x="796658" y="990435"/>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896372B6-292F-60BB-DAA7-2F04E76A36C5}"/>
              </a:ext>
            </a:extLst>
          </p:cNvPr>
          <p:cNvSpPr txBox="1"/>
          <p:nvPr/>
        </p:nvSpPr>
        <p:spPr>
          <a:xfrm>
            <a:off x="-1603059" y="9486195"/>
            <a:ext cx="12010768" cy="369332"/>
          </a:xfrm>
          <a:prstGeom prst="rect">
            <a:avLst/>
          </a:prstGeom>
          <a:noFill/>
        </p:spPr>
        <p:txBody>
          <a:bodyPr wrap="square">
            <a:spAutoFit/>
          </a:bodyPr>
          <a:lstStyle/>
          <a:p>
            <a:pPr algn="ctr">
              <a:buNone/>
            </a:pPr>
            <a:r>
              <a:rPr lang="en-US" dirty="0" err="1">
                <a:latin typeface="Times New Roman" panose="02020603050405020304" pitchFamily="18" charset="0"/>
                <a:ea typeface="Times New Roman" panose="02020603050405020304" pitchFamily="18" charset="0"/>
              </a:rPr>
              <a:t>Sơ</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đồ</a:t>
            </a:r>
            <a:r>
              <a:rPr lang="en-US" dirty="0">
                <a:latin typeface="Times New Roman" panose="02020603050405020304" pitchFamily="18" charset="0"/>
                <a:ea typeface="Times New Roman" panose="02020603050405020304" pitchFamily="18" charset="0"/>
              </a:rPr>
              <a:t> </a:t>
            </a:r>
            <a:r>
              <a:rPr lang="vi-VN" dirty="0">
                <a:latin typeface="Times New Roman" panose="02020603050405020304" pitchFamily="18" charset="0"/>
                <a:ea typeface="Times New Roman" panose="02020603050405020304" pitchFamily="18" charset="0"/>
              </a:rPr>
              <a:t>hoạt động </a:t>
            </a:r>
            <a:r>
              <a:rPr lang="en-US" dirty="0" err="1">
                <a:latin typeface="Times New Roman" panose="02020603050405020304" pitchFamily="18" charset="0"/>
                <a:ea typeface="Times New Roman" panose="02020603050405020304" pitchFamily="18" charset="0"/>
              </a:rPr>
              <a:t>đăng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nhập</a:t>
            </a:r>
            <a:endParaRPr lang="vi-V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3BF2CE1B-3485-B17D-263B-31008BBA2FF4}"/>
              </a:ext>
            </a:extLst>
          </p:cNvPr>
          <p:cNvPicPr>
            <a:picLocks noChangeAspect="1"/>
          </p:cNvPicPr>
          <p:nvPr/>
        </p:nvPicPr>
        <p:blipFill>
          <a:blip r:embed="rId8"/>
          <a:stretch>
            <a:fillRect/>
          </a:stretch>
        </p:blipFill>
        <p:spPr>
          <a:xfrm>
            <a:off x="6781800" y="2019300"/>
            <a:ext cx="4732633" cy="7429500"/>
          </a:xfrm>
          <a:prstGeom prst="rect">
            <a:avLst/>
          </a:prstGeom>
        </p:spPr>
      </p:pic>
      <p:sp>
        <p:nvSpPr>
          <p:cNvPr id="4" name="TextBox 3">
            <a:extLst>
              <a:ext uri="{FF2B5EF4-FFF2-40B4-BE49-F238E27FC236}">
                <a16:creationId xmlns:a16="http://schemas.microsoft.com/office/drawing/2014/main" id="{AF69CC94-8358-1C31-CEB1-F486B698D1A1}"/>
              </a:ext>
            </a:extLst>
          </p:cNvPr>
          <p:cNvSpPr txBox="1"/>
          <p:nvPr/>
        </p:nvSpPr>
        <p:spPr>
          <a:xfrm>
            <a:off x="3986217" y="9463335"/>
            <a:ext cx="10029568" cy="369332"/>
          </a:xfrm>
          <a:prstGeom prst="rect">
            <a:avLst/>
          </a:prstGeom>
          <a:noFill/>
        </p:spPr>
        <p:txBody>
          <a:bodyPr wrap="square">
            <a:spAutoFit/>
          </a:bodyPr>
          <a:lstStyle/>
          <a:p>
            <a:pPr algn="ctr">
              <a:buNone/>
            </a:pPr>
            <a:r>
              <a:rPr lang="en-US" dirty="0" err="1">
                <a:latin typeface="Times New Roman" panose="02020603050405020304" pitchFamily="18" charset="0"/>
                <a:ea typeface="Times New Roman" panose="02020603050405020304" pitchFamily="18" charset="0"/>
              </a:rPr>
              <a:t>Sơ</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đồ</a:t>
            </a:r>
            <a:r>
              <a:rPr lang="en-US" dirty="0">
                <a:latin typeface="Times New Roman" panose="02020603050405020304" pitchFamily="18" charset="0"/>
                <a:ea typeface="Times New Roman" panose="02020603050405020304" pitchFamily="18" charset="0"/>
              </a:rPr>
              <a:t> </a:t>
            </a:r>
            <a:r>
              <a:rPr lang="vi-VN" dirty="0">
                <a:latin typeface="Times New Roman" panose="02020603050405020304" pitchFamily="18" charset="0"/>
                <a:ea typeface="Times New Roman" panose="02020603050405020304" pitchFamily="18" charset="0"/>
              </a:rPr>
              <a:t>hoạt động </a:t>
            </a:r>
            <a:r>
              <a:rPr lang="en-US" dirty="0" err="1">
                <a:latin typeface="Times New Roman" panose="02020603050405020304" pitchFamily="18" charset="0"/>
                <a:ea typeface="Times New Roman" panose="02020603050405020304" pitchFamily="18" charset="0"/>
              </a:rPr>
              <a:t>đăng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ký</a:t>
            </a:r>
            <a:endParaRPr lang="vi-V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AAE7BA83-0067-46A8-85CA-8AE6D53B6A46}"/>
              </a:ext>
            </a:extLst>
          </p:cNvPr>
          <p:cNvPicPr>
            <a:picLocks noChangeAspect="1"/>
          </p:cNvPicPr>
          <p:nvPr/>
        </p:nvPicPr>
        <p:blipFill>
          <a:blip r:embed="rId9"/>
          <a:stretch>
            <a:fillRect/>
          </a:stretch>
        </p:blipFill>
        <p:spPr>
          <a:xfrm>
            <a:off x="12069555" y="2066159"/>
            <a:ext cx="6013550" cy="7192141"/>
          </a:xfrm>
          <a:prstGeom prst="rect">
            <a:avLst/>
          </a:prstGeom>
        </p:spPr>
      </p:pic>
      <p:sp>
        <p:nvSpPr>
          <p:cNvPr id="6" name="TextBox 5">
            <a:extLst>
              <a:ext uri="{FF2B5EF4-FFF2-40B4-BE49-F238E27FC236}">
                <a16:creationId xmlns:a16="http://schemas.microsoft.com/office/drawing/2014/main" id="{36E8D9EC-8555-7991-23DC-82FFB55D68D0}"/>
              </a:ext>
            </a:extLst>
          </p:cNvPr>
          <p:cNvSpPr txBox="1"/>
          <p:nvPr/>
        </p:nvSpPr>
        <p:spPr>
          <a:xfrm>
            <a:off x="9287000" y="9394755"/>
            <a:ext cx="12010768" cy="369332"/>
          </a:xfrm>
          <a:prstGeom prst="rect">
            <a:avLst/>
          </a:prstGeom>
          <a:noFill/>
        </p:spPr>
        <p:txBody>
          <a:bodyPr wrap="square">
            <a:spAutoFit/>
          </a:bodyPr>
          <a:lstStyle/>
          <a:p>
            <a:pPr algn="ctr">
              <a:buNone/>
            </a:pPr>
            <a:r>
              <a:rPr lang="en-US" dirty="0" err="1">
                <a:latin typeface="Times New Roman" panose="02020603050405020304" pitchFamily="18" charset="0"/>
                <a:ea typeface="Times New Roman" panose="02020603050405020304" pitchFamily="18" charset="0"/>
              </a:rPr>
              <a:t>Sơ</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đồ</a:t>
            </a:r>
            <a:r>
              <a:rPr lang="en-US" dirty="0">
                <a:latin typeface="Times New Roman" panose="02020603050405020304" pitchFamily="18" charset="0"/>
                <a:ea typeface="Times New Roman" panose="02020603050405020304" pitchFamily="18" charset="0"/>
              </a:rPr>
              <a:t> </a:t>
            </a:r>
            <a:r>
              <a:rPr lang="vi-VN" dirty="0">
                <a:latin typeface="Times New Roman" panose="02020603050405020304" pitchFamily="18" charset="0"/>
                <a:ea typeface="Times New Roman" panose="02020603050405020304" pitchFamily="18" charset="0"/>
              </a:rPr>
              <a:t>hoạt động </a:t>
            </a:r>
            <a:r>
              <a:rPr lang="en-US" dirty="0" err="1">
                <a:latin typeface="Times New Roman" panose="02020603050405020304" pitchFamily="18" charset="0"/>
                <a:ea typeface="Times New Roman" panose="02020603050405020304" pitchFamily="18" charset="0"/>
              </a:rPr>
              <a:t>giỏ</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hàng</a:t>
            </a:r>
            <a:endParaRPr lang="vi-VN" sz="18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851BEDE0-E6D4-D62C-2780-C17B34AA5C9E}"/>
              </a:ext>
            </a:extLst>
          </p:cNvPr>
          <p:cNvPicPr>
            <a:picLocks noChangeAspect="1"/>
          </p:cNvPicPr>
          <p:nvPr/>
        </p:nvPicPr>
        <p:blipFill>
          <a:blip r:embed="rId10"/>
          <a:stretch>
            <a:fillRect/>
          </a:stretch>
        </p:blipFill>
        <p:spPr>
          <a:xfrm>
            <a:off x="1600200" y="2066159"/>
            <a:ext cx="4609009" cy="7397176"/>
          </a:xfrm>
          <a:prstGeom prst="rect">
            <a:avLst/>
          </a:prstGeom>
        </p:spPr>
      </p:pic>
    </p:spTree>
    <p:extLst>
      <p:ext uri="{BB962C8B-B14F-4D97-AF65-F5344CB8AC3E}">
        <p14:creationId xmlns:p14="http://schemas.microsoft.com/office/powerpoint/2010/main" val="19040936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238BD-9ED7-6E05-4ECC-3CE66E908974}"/>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630F92F1-093C-CD09-DB8E-078B31F4DA7E}"/>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7444E8F6-76BD-179D-BC01-905A465D0BBA}"/>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1581893D-6E65-8C1C-473E-0AA52F6FCDB5}"/>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7E67D436-361B-FC25-9AE5-F6BA4C798DA0}"/>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D7FCD67B-7BAB-56D3-EFA1-882EDDD5168A}"/>
              </a:ext>
            </a:extLst>
          </p:cNvPr>
          <p:cNvSpPr txBox="1"/>
          <p:nvPr/>
        </p:nvSpPr>
        <p:spPr>
          <a:xfrm>
            <a:off x="3305432" y="9663307"/>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Biểu đồ hoạt động đặt hàng</a:t>
            </a:r>
            <a:endParaRPr lang="vi-V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ABAE63C4-517A-6DE4-A7C0-DF13452917CF}"/>
              </a:ext>
            </a:extLst>
          </p:cNvPr>
          <p:cNvPicPr>
            <a:picLocks noChangeAspect="1"/>
          </p:cNvPicPr>
          <p:nvPr/>
        </p:nvPicPr>
        <p:blipFill>
          <a:blip r:embed="rId8"/>
          <a:stretch>
            <a:fillRect/>
          </a:stretch>
        </p:blipFill>
        <p:spPr>
          <a:xfrm>
            <a:off x="4384804" y="1452590"/>
            <a:ext cx="9852023" cy="8002246"/>
          </a:xfrm>
          <a:prstGeom prst="rect">
            <a:avLst/>
          </a:prstGeom>
        </p:spPr>
      </p:pic>
    </p:spTree>
    <p:extLst>
      <p:ext uri="{BB962C8B-B14F-4D97-AF65-F5344CB8AC3E}">
        <p14:creationId xmlns:p14="http://schemas.microsoft.com/office/powerpoint/2010/main" val="27565696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24">
            <a:extLst>
              <a:ext uri="{FF2B5EF4-FFF2-40B4-BE49-F238E27FC236}">
                <a16:creationId xmlns:a16="http://schemas.microsoft.com/office/drawing/2014/main" id="{C0034A1D-9100-C6AE-AEB0-9FF714922285}"/>
              </a:ext>
            </a:extLst>
          </p:cNvPr>
          <p:cNvSpPr/>
          <p:nvPr/>
        </p:nvSpPr>
        <p:spPr>
          <a:xfrm rot="5400000">
            <a:off x="13589097" y="662872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2">
              <a:alphaModFix amt="9999"/>
            </a:blip>
            <a:stretch>
              <a:fillRect/>
            </a:stretch>
          </a:blipFill>
        </p:spPr>
        <p:txBody>
          <a:bodyPr/>
          <a:lstStyle/>
          <a:p>
            <a:endParaRPr lang="vi-VN" dirty="0"/>
          </a:p>
        </p:txBody>
      </p:sp>
      <p:sp>
        <p:nvSpPr>
          <p:cNvPr id="3" name="TextBox 3"/>
          <p:cNvSpPr txBox="1"/>
          <p:nvPr/>
        </p:nvSpPr>
        <p:spPr>
          <a:xfrm>
            <a:off x="1699963" y="1412937"/>
            <a:ext cx="8322243" cy="1280832"/>
          </a:xfrm>
          <a:prstGeom prst="rect">
            <a:avLst/>
          </a:prstGeom>
        </p:spPr>
        <p:txBody>
          <a:bodyPr lIns="0" tIns="0" rIns="0" bIns="0" rtlCol="0" anchor="t">
            <a:spAutoFit/>
          </a:bodyPr>
          <a:lstStyle/>
          <a:p>
            <a:pPr marL="0" lvl="0" indent="0" algn="l">
              <a:lnSpc>
                <a:spcPts val="10582"/>
              </a:lnSpc>
              <a:spcBef>
                <a:spcPct val="0"/>
              </a:spcBef>
            </a:pPr>
            <a:r>
              <a:rPr lang="en-US" sz="7558" b="1">
                <a:solidFill>
                  <a:srgbClr val="1B1C54"/>
                </a:solidFill>
                <a:latin typeface="Be Vietnam Ultra-Bold"/>
                <a:ea typeface="Be Vietnam Ultra-Bold"/>
                <a:cs typeface="Be Vietnam Ultra-Bold"/>
                <a:sym typeface="Be Vietnam Ultra-Bold"/>
              </a:rPr>
              <a:t>Kết cấu trình bày</a:t>
            </a:r>
          </a:p>
        </p:txBody>
      </p:sp>
      <p:sp>
        <p:nvSpPr>
          <p:cNvPr id="16" name="Freeform 16"/>
          <p:cNvSpPr/>
          <p:nvPr/>
        </p:nvSpPr>
        <p:spPr>
          <a:xfrm>
            <a:off x="-1159879" y="8613090"/>
            <a:ext cx="3508133" cy="3157320"/>
          </a:xfrm>
          <a:custGeom>
            <a:avLst/>
            <a:gdLst/>
            <a:ahLst/>
            <a:cxnLst/>
            <a:rect l="l" t="t" r="r" b="b"/>
            <a:pathLst>
              <a:path w="3508133" h="3157320">
                <a:moveTo>
                  <a:pt x="0" y="0"/>
                </a:moveTo>
                <a:lnTo>
                  <a:pt x="3508133" y="0"/>
                </a:lnTo>
                <a:lnTo>
                  <a:pt x="3508133" y="3157320"/>
                </a:lnTo>
                <a:lnTo>
                  <a:pt x="0" y="315732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17" name="Freeform 17"/>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22" name="Freeform 22"/>
          <p:cNvSpPr/>
          <p:nvPr/>
        </p:nvSpPr>
        <p:spPr>
          <a:xfrm rot="-10800000">
            <a:off x="9713710" y="8349793"/>
            <a:ext cx="8562240" cy="1937207"/>
          </a:xfrm>
          <a:custGeom>
            <a:avLst/>
            <a:gdLst/>
            <a:ahLst/>
            <a:cxnLst/>
            <a:rect l="l" t="t" r="r" b="b"/>
            <a:pathLst>
              <a:path w="8562240" h="1937207">
                <a:moveTo>
                  <a:pt x="0" y="0"/>
                </a:moveTo>
                <a:lnTo>
                  <a:pt x="8562240" y="0"/>
                </a:lnTo>
                <a:lnTo>
                  <a:pt x="8562240" y="1937207"/>
                </a:lnTo>
                <a:lnTo>
                  <a:pt x="0" y="193720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23" name="Freeform 23"/>
          <p:cNvSpPr/>
          <p:nvPr/>
        </p:nvSpPr>
        <p:spPr>
          <a:xfrm flipH="1">
            <a:off x="-4412219" y="29074"/>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24" name="Freeform 24"/>
          <p:cNvSpPr/>
          <p:nvPr/>
        </p:nvSpPr>
        <p:spPr>
          <a:xfrm rot="12083767">
            <a:off x="-24354" y="1410494"/>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2">
              <a:alphaModFix amt="9999"/>
            </a:blip>
            <a:stretch>
              <a:fillRect/>
            </a:stretch>
          </a:blipFill>
        </p:spPr>
        <p:txBody>
          <a:bodyPr/>
          <a:lstStyle/>
          <a:p>
            <a:endParaRPr lang="vi-VN" dirty="0"/>
          </a:p>
        </p:txBody>
      </p:sp>
      <p:sp>
        <p:nvSpPr>
          <p:cNvPr id="27" name="TextBox 27"/>
          <p:cNvSpPr txBox="1"/>
          <p:nvPr/>
        </p:nvSpPr>
        <p:spPr>
          <a:xfrm>
            <a:off x="3446459" y="2996322"/>
            <a:ext cx="12945265" cy="5420779"/>
          </a:xfrm>
          <a:prstGeom prst="rect">
            <a:avLst/>
          </a:prstGeom>
        </p:spPr>
        <p:txBody>
          <a:bodyPr wrap="square" lIns="0" tIns="0" rIns="0" bIns="0" rtlCol="0" anchor="t">
            <a:spAutoFit/>
          </a:bodyPr>
          <a:lstStyle/>
          <a:p>
            <a:pPr algn="l">
              <a:lnSpc>
                <a:spcPct val="150000"/>
              </a:lnSpc>
            </a:pPr>
            <a:r>
              <a:rPr lang="vi-VN" sz="4000" b="1" dirty="0">
                <a:solidFill>
                  <a:srgbClr val="1B1C54"/>
                </a:solidFill>
                <a:latin typeface="Be Vietnam Ultra-Bold"/>
                <a:ea typeface="Be Vietnam Ultra-Bold"/>
                <a:cs typeface="Be Vietnam Ultra-Bold"/>
                <a:sym typeface="Be Vietnam Ultra-Bold"/>
              </a:rPr>
              <a:t>1. Giới thiệu Công ty TNHH Công nghệ số Trush</a:t>
            </a:r>
          </a:p>
          <a:p>
            <a:pPr algn="l">
              <a:lnSpc>
                <a:spcPct val="150000"/>
              </a:lnSpc>
            </a:pPr>
            <a:r>
              <a:rPr lang="vi-VN" sz="4000" b="1" dirty="0">
                <a:solidFill>
                  <a:srgbClr val="1B1C54"/>
                </a:solidFill>
                <a:latin typeface="Be Vietnam Ultra-Bold"/>
                <a:ea typeface="Be Vietnam Ultra-Bold"/>
                <a:cs typeface="Be Vietnam Ultra-Bold"/>
                <a:sym typeface="Be Vietnam Ultra-Bold"/>
              </a:rPr>
              <a:t>2. Giới thiệu đề tài</a:t>
            </a:r>
          </a:p>
          <a:p>
            <a:pPr algn="l">
              <a:lnSpc>
                <a:spcPct val="150000"/>
              </a:lnSpc>
            </a:pPr>
            <a:r>
              <a:rPr lang="vi-VN" sz="4000" b="1" dirty="0">
                <a:solidFill>
                  <a:srgbClr val="1B1C54"/>
                </a:solidFill>
                <a:latin typeface="Be Vietnam Ultra-Bold"/>
                <a:ea typeface="Be Vietnam Ultra-Bold"/>
                <a:cs typeface="Be Vietnam Ultra-Bold"/>
                <a:sym typeface="Be Vietnam Ultra-Bold"/>
              </a:rPr>
              <a:t>3. Vị trí công việc và nhiệm vụ được giao</a:t>
            </a:r>
          </a:p>
          <a:p>
            <a:pPr algn="l">
              <a:lnSpc>
                <a:spcPct val="150000"/>
              </a:lnSpc>
            </a:pPr>
            <a:r>
              <a:rPr lang="vi-VN" sz="4000" b="1" dirty="0">
                <a:solidFill>
                  <a:srgbClr val="1B1C54"/>
                </a:solidFill>
                <a:latin typeface="Be Vietnam Ultra-Bold"/>
                <a:ea typeface="Be Vietnam Ultra-Bold"/>
                <a:cs typeface="Be Vietnam Ultra-Bold"/>
                <a:sym typeface="Be Vietnam Ultra-Bold"/>
              </a:rPr>
              <a:t>4. Phân tích thiết kế hệ thống</a:t>
            </a:r>
          </a:p>
          <a:p>
            <a:pPr algn="l">
              <a:lnSpc>
                <a:spcPct val="150000"/>
              </a:lnSpc>
            </a:pPr>
            <a:r>
              <a:rPr lang="vi-VN" sz="4000" b="1" dirty="0">
                <a:solidFill>
                  <a:srgbClr val="1B1C54"/>
                </a:solidFill>
                <a:latin typeface="Be Vietnam Ultra-Bold"/>
                <a:ea typeface="Be Vietnam Ultra-Bold"/>
                <a:cs typeface="Be Vietnam Ultra-Bold"/>
                <a:sym typeface="Be Vietnam Ultra-Bold"/>
              </a:rPr>
              <a:t>5. Hướng phát triển tương lai</a:t>
            </a:r>
          </a:p>
          <a:p>
            <a:pPr algn="l">
              <a:lnSpc>
                <a:spcPct val="150000"/>
              </a:lnSpc>
            </a:pPr>
            <a:r>
              <a:rPr lang="vi-VN" sz="4000" b="1" dirty="0">
                <a:solidFill>
                  <a:srgbClr val="1B1C54"/>
                </a:solidFill>
                <a:latin typeface="Be Vietnam Ultra-Bold"/>
                <a:ea typeface="Be Vietnam Ultra-Bold"/>
                <a:cs typeface="Be Vietnam Ultra-Bold"/>
                <a:sym typeface="Be Vietnam Ultra-Bold"/>
              </a:rPr>
              <a:t>6. Kết luận</a:t>
            </a:r>
          </a:p>
        </p:txBody>
      </p:sp>
      <p:pic>
        <p:nvPicPr>
          <p:cNvPr id="2" name="Picture 1">
            <a:extLst>
              <a:ext uri="{FF2B5EF4-FFF2-40B4-BE49-F238E27FC236}">
                <a16:creationId xmlns:a16="http://schemas.microsoft.com/office/drawing/2014/main" id="{54002F24-4FC7-DCF4-A811-F291ED90188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70997" y="207168"/>
            <a:ext cx="1142713" cy="11427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67349-928B-7F41-E3F8-5D19783B9AC9}"/>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48331117-1FF6-44C2-D0EE-0EC86F1C7E9C}"/>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8424C0E7-3FA1-6471-C5C1-B0BC92B88701}"/>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23C887F7-EAAB-1BCD-E923-34325BC34905}"/>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3CFF07ED-0B60-F196-414C-602AF462E0F8}"/>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71DAEF12-670E-3850-2F7D-293A67E7F57F}"/>
              </a:ext>
            </a:extLst>
          </p:cNvPr>
          <p:cNvSpPr txBox="1"/>
          <p:nvPr/>
        </p:nvSpPr>
        <p:spPr>
          <a:xfrm>
            <a:off x="3305432" y="9663307"/>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a:t>
            </a:r>
            <a:r>
              <a:rPr lang="en-US" dirty="0" err="1">
                <a:latin typeface="Times New Roman" panose="02020603050405020304" pitchFamily="18" charset="0"/>
                <a:ea typeface="Times New Roman" panose="02020603050405020304" pitchFamily="18" charset="0"/>
              </a:rPr>
              <a:t>hoạt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động</a:t>
            </a:r>
            <a:r>
              <a:rPr lang="vi-VN" dirty="0">
                <a:latin typeface="Times New Roman" panose="02020603050405020304" pitchFamily="18" charset="0"/>
                <a:ea typeface="Times New Roman" panose="02020603050405020304" pitchFamily="18" charset="0"/>
              </a:rPr>
              <a:t> quản lý đơn hàng</a:t>
            </a:r>
            <a:endParaRPr lang="vi-VN"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3DD50B69-9A61-28CC-01F9-009D8C16901F}"/>
              </a:ext>
            </a:extLst>
          </p:cNvPr>
          <p:cNvPicPr>
            <a:picLocks noChangeAspect="1"/>
          </p:cNvPicPr>
          <p:nvPr/>
        </p:nvPicPr>
        <p:blipFill>
          <a:blip r:embed="rId8"/>
          <a:stretch>
            <a:fillRect/>
          </a:stretch>
        </p:blipFill>
        <p:spPr>
          <a:xfrm>
            <a:off x="4871730" y="1564571"/>
            <a:ext cx="8938574" cy="8072993"/>
          </a:xfrm>
          <a:prstGeom prst="rect">
            <a:avLst/>
          </a:prstGeom>
        </p:spPr>
      </p:pic>
    </p:spTree>
    <p:extLst>
      <p:ext uri="{BB962C8B-B14F-4D97-AF65-F5344CB8AC3E}">
        <p14:creationId xmlns:p14="http://schemas.microsoft.com/office/powerpoint/2010/main" val="9440602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CDE88-568E-85BE-AB85-36F54FD33AC6}"/>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E20D1EAF-695F-7986-04F2-C1A7A949C308}"/>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0EC62D69-CE4E-72BE-EE86-7784770CEB59}"/>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70D2EDFC-71A4-F0C0-AC98-7D473F28BD5E}"/>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67A5022A-AFA7-AFF0-1D6B-BAA078D0D478}"/>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848A2963-8AFA-3C30-9273-BBF67206A179}"/>
              </a:ext>
            </a:extLst>
          </p:cNvPr>
          <p:cNvSpPr txBox="1"/>
          <p:nvPr/>
        </p:nvSpPr>
        <p:spPr>
          <a:xfrm>
            <a:off x="3305432" y="9663307"/>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a:t>
            </a:r>
            <a:r>
              <a:rPr lang="en-US" dirty="0" err="1">
                <a:latin typeface="Times New Roman" panose="02020603050405020304" pitchFamily="18" charset="0"/>
                <a:ea typeface="Times New Roman" panose="02020603050405020304" pitchFamily="18" charset="0"/>
              </a:rPr>
              <a:t>hoạt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động</a:t>
            </a:r>
            <a:r>
              <a:rPr lang="en-US" dirty="0">
                <a:latin typeface="Times New Roman" panose="02020603050405020304" pitchFamily="18" charset="0"/>
                <a:ea typeface="Times New Roman" panose="02020603050405020304" pitchFamily="18" charset="0"/>
              </a:rPr>
              <a:t> </a:t>
            </a:r>
            <a:r>
              <a:rPr lang="vi-VN" dirty="0">
                <a:latin typeface="Times New Roman" panose="02020603050405020304" pitchFamily="18" charset="0"/>
                <a:ea typeface="Times New Roman" panose="02020603050405020304" pitchFamily="18" charset="0"/>
              </a:rPr>
              <a:t>quản lý tài khoản</a:t>
            </a:r>
            <a:endParaRPr lang="vi-V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A1444F96-F60C-3891-EFB2-A709D2B5BF93}"/>
              </a:ext>
            </a:extLst>
          </p:cNvPr>
          <p:cNvPicPr>
            <a:picLocks noChangeAspect="1"/>
          </p:cNvPicPr>
          <p:nvPr/>
        </p:nvPicPr>
        <p:blipFill>
          <a:blip r:embed="rId8"/>
          <a:stretch>
            <a:fillRect/>
          </a:stretch>
        </p:blipFill>
        <p:spPr>
          <a:xfrm>
            <a:off x="1004883" y="1518224"/>
            <a:ext cx="16278233" cy="8113184"/>
          </a:xfrm>
          <a:prstGeom prst="rect">
            <a:avLst/>
          </a:prstGeom>
        </p:spPr>
      </p:pic>
    </p:spTree>
    <p:extLst>
      <p:ext uri="{BB962C8B-B14F-4D97-AF65-F5344CB8AC3E}">
        <p14:creationId xmlns:p14="http://schemas.microsoft.com/office/powerpoint/2010/main" val="2376834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22C7A-4348-8E90-26B0-53138F7C2040}"/>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7B7D4870-03DC-3F17-9531-5A4408B8960A}"/>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1BE88C18-4696-CAF3-3B5A-55DED2D4412D}"/>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B3A1AA20-53FF-5986-2ADE-DD3F2A7EAA7F}"/>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7FD31231-D47D-8713-57BC-577A095806B1}"/>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BDCBDCC2-3B88-2EB0-02C7-6D1594F41E8F}"/>
              </a:ext>
            </a:extLst>
          </p:cNvPr>
          <p:cNvSpPr txBox="1"/>
          <p:nvPr/>
        </p:nvSpPr>
        <p:spPr>
          <a:xfrm>
            <a:off x="3305432" y="9663307"/>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tuần tự quản lý sản phẩm</a:t>
            </a:r>
            <a:endParaRPr lang="vi-V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2727EF02-39D3-B7A5-47C1-3DEA006AEC5D}"/>
              </a:ext>
            </a:extLst>
          </p:cNvPr>
          <p:cNvPicPr>
            <a:picLocks noChangeAspect="1"/>
          </p:cNvPicPr>
          <p:nvPr/>
        </p:nvPicPr>
        <p:blipFill>
          <a:blip r:embed="rId8"/>
          <a:stretch>
            <a:fillRect/>
          </a:stretch>
        </p:blipFill>
        <p:spPr>
          <a:xfrm>
            <a:off x="2535167" y="1678775"/>
            <a:ext cx="13551297" cy="7896699"/>
          </a:xfrm>
          <a:prstGeom prst="rect">
            <a:avLst/>
          </a:prstGeom>
        </p:spPr>
      </p:pic>
    </p:spTree>
    <p:extLst>
      <p:ext uri="{BB962C8B-B14F-4D97-AF65-F5344CB8AC3E}">
        <p14:creationId xmlns:p14="http://schemas.microsoft.com/office/powerpoint/2010/main" val="21833711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28F47-A967-628F-D6E1-892578B90E4D}"/>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25B8FB4D-7953-C3AD-9EAF-1E30B99B230C}"/>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5B5CACE5-B1D8-9CEA-9909-6ED66B8A9B1B}"/>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6032DBCF-CD7E-D09D-CEFC-7C376075979D}"/>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6">
              <a:alphaModFix amt="9999"/>
            </a:blip>
            <a:stretch>
              <a:fillRect/>
            </a:stretch>
          </a:blipFill>
        </p:spPr>
        <p:txBody>
          <a:bodyPr/>
          <a:lstStyle/>
          <a:p>
            <a:endParaRPr lang="vi-VN"/>
          </a:p>
        </p:txBody>
      </p:sp>
      <p:sp>
        <p:nvSpPr>
          <p:cNvPr id="32" name="Freeform 32">
            <a:extLst>
              <a:ext uri="{FF2B5EF4-FFF2-40B4-BE49-F238E27FC236}">
                <a16:creationId xmlns:a16="http://schemas.microsoft.com/office/drawing/2014/main" id="{0270145D-28F0-A817-6CAA-C09DFE80BF99}"/>
              </a:ext>
            </a:extLst>
          </p:cNvPr>
          <p:cNvSpPr/>
          <p:nvPr/>
        </p:nvSpPr>
        <p:spPr>
          <a:xfrm>
            <a:off x="9405214" y="1545781"/>
            <a:ext cx="616992" cy="653286"/>
          </a:xfrm>
          <a:custGeom>
            <a:avLst/>
            <a:gdLst/>
            <a:ahLst/>
            <a:cxnLst/>
            <a:rect l="l" t="t" r="r" b="b"/>
            <a:pathLst>
              <a:path w="616992" h="653286">
                <a:moveTo>
                  <a:pt x="0" y="0"/>
                </a:moveTo>
                <a:lnTo>
                  <a:pt x="616992" y="0"/>
                </a:lnTo>
                <a:lnTo>
                  <a:pt x="616992" y="653286"/>
                </a:lnTo>
                <a:lnTo>
                  <a:pt x="0" y="653286"/>
                </a:lnTo>
                <a:lnTo>
                  <a:pt x="0" y="0"/>
                </a:lnTo>
                <a:close/>
              </a:path>
            </a:pathLst>
          </a:custGeom>
          <a:blipFill>
            <a:blip r:embed="rId7">
              <a:extLst>
                <a:ext uri="{96DAC541-7B7A-43D3-8B79-37D633B846F1}">
                  <asvg:svgBlip xmlns:asvg="http://schemas.microsoft.com/office/drawing/2016/SVG/main" r:embed="rId8"/>
                </a:ext>
              </a:extLst>
            </a:blip>
            <a:stretch>
              <a:fillRect l="-101838" t="-95061" r="-100161" b="-93041"/>
            </a:stretch>
          </a:blipFill>
          <a:ln cap="sq">
            <a:noFill/>
            <a:prstDash val="solid"/>
            <a:miter/>
          </a:ln>
        </p:spPr>
        <p:txBody>
          <a:bodyPr/>
          <a:lstStyle/>
          <a:p>
            <a:endParaRPr lang="vi-VN"/>
          </a:p>
        </p:txBody>
      </p:sp>
      <p:sp>
        <p:nvSpPr>
          <p:cNvPr id="45" name="TextBox 45">
            <a:extLst>
              <a:ext uri="{FF2B5EF4-FFF2-40B4-BE49-F238E27FC236}">
                <a16:creationId xmlns:a16="http://schemas.microsoft.com/office/drawing/2014/main" id="{82ACC4C2-ED48-81DB-8B35-2B95A5B75A9E}"/>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pic>
        <p:nvPicPr>
          <p:cNvPr id="48" name="Picture 47">
            <a:extLst>
              <a:ext uri="{FF2B5EF4-FFF2-40B4-BE49-F238E27FC236}">
                <a16:creationId xmlns:a16="http://schemas.microsoft.com/office/drawing/2014/main" id="{7F80B6E0-907F-6CC9-726A-B8513B655D2C}"/>
              </a:ext>
            </a:extLst>
          </p:cNvPr>
          <p:cNvPicPr>
            <a:picLocks noChangeAspect="1"/>
          </p:cNvPicPr>
          <p:nvPr/>
        </p:nvPicPr>
        <p:blipFill>
          <a:blip r:embed="rId9"/>
          <a:srcRect t="1" b="38350"/>
          <a:stretch>
            <a:fillRect/>
          </a:stretch>
        </p:blipFill>
        <p:spPr>
          <a:xfrm>
            <a:off x="0" y="2209442"/>
            <a:ext cx="19798281" cy="6363058"/>
          </a:xfrm>
          <a:prstGeom prst="rect">
            <a:avLst/>
          </a:prstGeom>
        </p:spPr>
      </p:pic>
      <p:sp>
        <p:nvSpPr>
          <p:cNvPr id="50" name="TextBox 49">
            <a:extLst>
              <a:ext uri="{FF2B5EF4-FFF2-40B4-BE49-F238E27FC236}">
                <a16:creationId xmlns:a16="http://schemas.microsoft.com/office/drawing/2014/main" id="{335262C1-38E6-A6B7-1285-258EEE5C705E}"/>
              </a:ext>
            </a:extLst>
          </p:cNvPr>
          <p:cNvSpPr txBox="1"/>
          <p:nvPr/>
        </p:nvSpPr>
        <p:spPr>
          <a:xfrm>
            <a:off x="8153400" y="9802737"/>
            <a:ext cx="12010768" cy="369332"/>
          </a:xfrm>
          <a:prstGeom prst="rect">
            <a:avLst/>
          </a:prstGeom>
          <a:noFill/>
        </p:spPr>
        <p:txBody>
          <a:bodyPr wrap="square">
            <a:spAutoFit/>
          </a:bodyPr>
          <a:lstStyle/>
          <a:p>
            <a:r>
              <a:rPr lang="en-US" sz="1800" b="1" dirty="0" err="1">
                <a:effectLst/>
                <a:ea typeface="Times New Roman" panose="02020603050405020304" pitchFamily="18" charset="0"/>
              </a:rPr>
              <a:t>Biểu</a:t>
            </a:r>
            <a:r>
              <a:rPr lang="en-US" sz="1800" b="1" dirty="0">
                <a:effectLst/>
                <a:ea typeface="Times New Roman" panose="02020603050405020304" pitchFamily="18" charset="0"/>
              </a:rPr>
              <a:t> </a:t>
            </a:r>
            <a:r>
              <a:rPr lang="en-US" sz="1800" b="1" dirty="0" err="1">
                <a:effectLst/>
                <a:ea typeface="Times New Roman" panose="02020603050405020304" pitchFamily="18" charset="0"/>
              </a:rPr>
              <a:t>đồ</a:t>
            </a:r>
            <a:r>
              <a:rPr lang="en-US" sz="1800" b="1" dirty="0">
                <a:effectLst/>
                <a:ea typeface="Times New Roman" panose="02020603050405020304" pitchFamily="18" charset="0"/>
              </a:rPr>
              <a:t> </a:t>
            </a:r>
            <a:r>
              <a:rPr lang="en-US" sz="1800" b="1" dirty="0" err="1">
                <a:effectLst/>
                <a:ea typeface="Times New Roman" panose="02020603050405020304" pitchFamily="18" charset="0"/>
              </a:rPr>
              <a:t>lớp</a:t>
            </a:r>
            <a:r>
              <a:rPr lang="en-US" sz="1800" b="1" dirty="0">
                <a:effectLst/>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a:t>
            </a:r>
            <a:r>
              <a:rPr lang="en-US" sz="1800" b="1" dirty="0">
                <a:effectLst/>
                <a:ea typeface="Times New Roman" panose="02020603050405020304" pitchFamily="18" charset="0"/>
              </a:rPr>
              <a:t>Class Diagram</a:t>
            </a:r>
            <a:r>
              <a:rPr lang="vi-VN" sz="1800" dirty="0">
                <a:effectLst/>
                <a:latin typeface="Times New Roman" panose="02020603050405020304" pitchFamily="18" charset="0"/>
                <a:ea typeface="Times New Roman" panose="02020603050405020304" pitchFamily="18" charset="0"/>
              </a:rPr>
              <a:t>)</a:t>
            </a:r>
            <a:endParaRPr lang="vi-VN" dirty="0"/>
          </a:p>
        </p:txBody>
      </p:sp>
    </p:spTree>
    <p:extLst>
      <p:ext uri="{BB962C8B-B14F-4D97-AF65-F5344CB8AC3E}">
        <p14:creationId xmlns:p14="http://schemas.microsoft.com/office/powerpoint/2010/main" val="27097151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E9D49-622C-B59C-550F-64DD6446FA09}"/>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10866A95-782B-A1B3-7542-D933AE30AB28}"/>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4670DF5D-0B14-B3D1-381D-CC8EFBC5D7F0}"/>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386D4BF6-033F-A114-5F0E-818BE2D071EE}"/>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6">
              <a:alphaModFix amt="9999"/>
            </a:blip>
            <a:stretch>
              <a:fillRect/>
            </a:stretch>
          </a:blipFill>
        </p:spPr>
        <p:txBody>
          <a:bodyPr/>
          <a:lstStyle/>
          <a:p>
            <a:endParaRPr lang="vi-VN"/>
          </a:p>
        </p:txBody>
      </p:sp>
      <p:sp>
        <p:nvSpPr>
          <p:cNvPr id="32" name="Freeform 32">
            <a:extLst>
              <a:ext uri="{FF2B5EF4-FFF2-40B4-BE49-F238E27FC236}">
                <a16:creationId xmlns:a16="http://schemas.microsoft.com/office/drawing/2014/main" id="{F69B1745-E413-7150-0FFA-EFA81A8A8C5A}"/>
              </a:ext>
            </a:extLst>
          </p:cNvPr>
          <p:cNvSpPr/>
          <p:nvPr/>
        </p:nvSpPr>
        <p:spPr>
          <a:xfrm>
            <a:off x="9405214" y="1545781"/>
            <a:ext cx="616992" cy="653286"/>
          </a:xfrm>
          <a:custGeom>
            <a:avLst/>
            <a:gdLst/>
            <a:ahLst/>
            <a:cxnLst/>
            <a:rect l="l" t="t" r="r" b="b"/>
            <a:pathLst>
              <a:path w="616992" h="653286">
                <a:moveTo>
                  <a:pt x="0" y="0"/>
                </a:moveTo>
                <a:lnTo>
                  <a:pt x="616992" y="0"/>
                </a:lnTo>
                <a:lnTo>
                  <a:pt x="616992" y="653286"/>
                </a:lnTo>
                <a:lnTo>
                  <a:pt x="0" y="653286"/>
                </a:lnTo>
                <a:lnTo>
                  <a:pt x="0" y="0"/>
                </a:lnTo>
                <a:close/>
              </a:path>
            </a:pathLst>
          </a:custGeom>
          <a:blipFill>
            <a:blip r:embed="rId7">
              <a:extLst>
                <a:ext uri="{96DAC541-7B7A-43D3-8B79-37D633B846F1}">
                  <asvg:svgBlip xmlns:asvg="http://schemas.microsoft.com/office/drawing/2016/SVG/main" r:embed="rId8"/>
                </a:ext>
              </a:extLst>
            </a:blip>
            <a:stretch>
              <a:fillRect l="-101838" t="-95061" r="-100161" b="-93041"/>
            </a:stretch>
          </a:blipFill>
          <a:ln cap="sq">
            <a:noFill/>
            <a:prstDash val="solid"/>
            <a:miter/>
          </a:ln>
        </p:spPr>
        <p:txBody>
          <a:bodyPr/>
          <a:lstStyle/>
          <a:p>
            <a:endParaRPr lang="vi-VN"/>
          </a:p>
        </p:txBody>
      </p:sp>
      <p:sp>
        <p:nvSpPr>
          <p:cNvPr id="45" name="TextBox 45">
            <a:extLst>
              <a:ext uri="{FF2B5EF4-FFF2-40B4-BE49-F238E27FC236}">
                <a16:creationId xmlns:a16="http://schemas.microsoft.com/office/drawing/2014/main" id="{45A0524F-BCAF-B4EB-EDBD-9364C3F0E5DF}"/>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pic>
        <p:nvPicPr>
          <p:cNvPr id="48" name="Picture 47">
            <a:extLst>
              <a:ext uri="{FF2B5EF4-FFF2-40B4-BE49-F238E27FC236}">
                <a16:creationId xmlns:a16="http://schemas.microsoft.com/office/drawing/2014/main" id="{1C01225A-D20B-4433-13C1-BFDB789F7E37}"/>
              </a:ext>
            </a:extLst>
          </p:cNvPr>
          <p:cNvPicPr>
            <a:picLocks noChangeAspect="1"/>
          </p:cNvPicPr>
          <p:nvPr/>
        </p:nvPicPr>
        <p:blipFill>
          <a:blip r:embed="rId9"/>
          <a:srcRect l="3075" t="33524" r="4950" b="70"/>
          <a:stretch>
            <a:fillRect/>
          </a:stretch>
        </p:blipFill>
        <p:spPr>
          <a:xfrm>
            <a:off x="-1380667" y="1962872"/>
            <a:ext cx="19821067" cy="7460585"/>
          </a:xfrm>
          <a:prstGeom prst="rect">
            <a:avLst/>
          </a:prstGeom>
        </p:spPr>
      </p:pic>
      <p:sp>
        <p:nvSpPr>
          <p:cNvPr id="50" name="TextBox 49">
            <a:extLst>
              <a:ext uri="{FF2B5EF4-FFF2-40B4-BE49-F238E27FC236}">
                <a16:creationId xmlns:a16="http://schemas.microsoft.com/office/drawing/2014/main" id="{10DA1341-35CA-8BBD-8936-5CE6882DE369}"/>
              </a:ext>
            </a:extLst>
          </p:cNvPr>
          <p:cNvSpPr txBox="1"/>
          <p:nvPr/>
        </p:nvSpPr>
        <p:spPr>
          <a:xfrm>
            <a:off x="8153400" y="9802737"/>
            <a:ext cx="12010768" cy="369332"/>
          </a:xfrm>
          <a:prstGeom prst="rect">
            <a:avLst/>
          </a:prstGeom>
          <a:noFill/>
        </p:spPr>
        <p:txBody>
          <a:bodyPr wrap="square">
            <a:spAutoFit/>
          </a:bodyPr>
          <a:lstStyle/>
          <a:p>
            <a:r>
              <a:rPr lang="en-US" sz="1800" b="1" dirty="0" err="1">
                <a:effectLst/>
                <a:ea typeface="Times New Roman" panose="02020603050405020304" pitchFamily="18" charset="0"/>
              </a:rPr>
              <a:t>Biểu</a:t>
            </a:r>
            <a:r>
              <a:rPr lang="en-US" sz="1800" b="1" dirty="0">
                <a:effectLst/>
                <a:ea typeface="Times New Roman" panose="02020603050405020304" pitchFamily="18" charset="0"/>
              </a:rPr>
              <a:t> </a:t>
            </a:r>
            <a:r>
              <a:rPr lang="en-US" sz="1800" b="1" dirty="0" err="1">
                <a:effectLst/>
                <a:ea typeface="Times New Roman" panose="02020603050405020304" pitchFamily="18" charset="0"/>
              </a:rPr>
              <a:t>đồ</a:t>
            </a:r>
            <a:r>
              <a:rPr lang="en-US" sz="1800" b="1" dirty="0">
                <a:effectLst/>
                <a:ea typeface="Times New Roman" panose="02020603050405020304" pitchFamily="18" charset="0"/>
              </a:rPr>
              <a:t> </a:t>
            </a:r>
            <a:r>
              <a:rPr lang="en-US" sz="1800" b="1" dirty="0" err="1">
                <a:effectLst/>
                <a:ea typeface="Times New Roman" panose="02020603050405020304" pitchFamily="18" charset="0"/>
              </a:rPr>
              <a:t>lớp</a:t>
            </a:r>
            <a:r>
              <a:rPr lang="en-US" sz="1800" b="1" dirty="0">
                <a:effectLst/>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a:t>
            </a:r>
            <a:r>
              <a:rPr lang="en-US" sz="1800" b="1" dirty="0">
                <a:effectLst/>
                <a:ea typeface="Times New Roman" panose="02020603050405020304" pitchFamily="18" charset="0"/>
              </a:rPr>
              <a:t>Class Diagram</a:t>
            </a:r>
            <a:r>
              <a:rPr lang="vi-VN" sz="1800" dirty="0">
                <a:effectLst/>
                <a:latin typeface="Times New Roman" panose="02020603050405020304" pitchFamily="18" charset="0"/>
                <a:ea typeface="Times New Roman" panose="02020603050405020304" pitchFamily="18" charset="0"/>
              </a:rPr>
              <a:t>)</a:t>
            </a:r>
            <a:endParaRPr lang="vi-VN" dirty="0"/>
          </a:p>
        </p:txBody>
      </p:sp>
    </p:spTree>
    <p:extLst>
      <p:ext uri="{BB962C8B-B14F-4D97-AF65-F5344CB8AC3E}">
        <p14:creationId xmlns:p14="http://schemas.microsoft.com/office/powerpoint/2010/main" val="3472963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30" name="Freeform 30"/>
          <p:cNvSpPr/>
          <p:nvPr/>
        </p:nvSpPr>
        <p:spPr>
          <a:xfrm flipH="1">
            <a:off x="-4412219" y="29074"/>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31" name="Freeform 31"/>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6">
              <a:alphaModFix amt="9999"/>
            </a:blip>
            <a:stretch>
              <a:fillRect/>
            </a:stretch>
          </a:blipFill>
        </p:spPr>
        <p:txBody>
          <a:bodyPr/>
          <a:lstStyle/>
          <a:p>
            <a:endParaRPr lang="vi-VN"/>
          </a:p>
        </p:txBody>
      </p:sp>
      <p:sp>
        <p:nvSpPr>
          <p:cNvPr id="45" name="TextBox 45"/>
          <p:cNvSpPr txBox="1"/>
          <p:nvPr/>
        </p:nvSpPr>
        <p:spPr>
          <a:xfrm>
            <a:off x="1757025" y="910713"/>
            <a:ext cx="14773950" cy="943143"/>
          </a:xfrm>
          <a:prstGeom prst="rect">
            <a:avLst/>
          </a:prstGeom>
        </p:spPr>
        <p:txBody>
          <a:bodyPr wrap="square" lIns="0" tIns="0" rIns="0" bIns="0" rtlCol="0" anchor="t">
            <a:spAutoFit/>
          </a:bodyPr>
          <a:lstStyle/>
          <a:p>
            <a:pPr lvl="0">
              <a:lnSpc>
                <a:spcPts val="8007"/>
              </a:lnSpc>
              <a:spcBef>
                <a:spcPct val="0"/>
              </a:spcBef>
            </a:pPr>
            <a:r>
              <a:rPr lang="vi-VN" sz="6000" b="1" dirty="0"/>
              <a:t>UI/UX &amp; Giao diện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3" name="TextBox 52">
            <a:extLst>
              <a:ext uri="{FF2B5EF4-FFF2-40B4-BE49-F238E27FC236}">
                <a16:creationId xmlns:a16="http://schemas.microsoft.com/office/drawing/2014/main" id="{273A1323-2F23-6497-1C6C-6FDA5C5CB1E3}"/>
              </a:ext>
            </a:extLst>
          </p:cNvPr>
          <p:cNvSpPr txBox="1"/>
          <p:nvPr/>
        </p:nvSpPr>
        <p:spPr>
          <a:xfrm>
            <a:off x="1488989" y="3843637"/>
            <a:ext cx="11825416" cy="369332"/>
          </a:xfrm>
          <a:prstGeom prst="rect">
            <a:avLst/>
          </a:prstGeom>
          <a:noFill/>
        </p:spPr>
        <p:txBody>
          <a:bodyPr wrap="square">
            <a:spAutoFit/>
          </a:bodyPr>
          <a:lstStyle/>
          <a:p>
            <a:endParaRPr lang="vi-VN" dirty="0"/>
          </a:p>
        </p:txBody>
      </p:sp>
      <p:sp>
        <p:nvSpPr>
          <p:cNvPr id="57" name="TextBox 56">
            <a:extLst>
              <a:ext uri="{FF2B5EF4-FFF2-40B4-BE49-F238E27FC236}">
                <a16:creationId xmlns:a16="http://schemas.microsoft.com/office/drawing/2014/main" id="{8CA96BA8-3FDE-62FF-0617-D63849E1270D}"/>
              </a:ext>
            </a:extLst>
          </p:cNvPr>
          <p:cNvSpPr txBox="1"/>
          <p:nvPr/>
        </p:nvSpPr>
        <p:spPr>
          <a:xfrm>
            <a:off x="1498147" y="3848491"/>
            <a:ext cx="11813720" cy="369332"/>
          </a:xfrm>
          <a:prstGeom prst="rect">
            <a:avLst/>
          </a:prstGeom>
          <a:noFill/>
        </p:spPr>
        <p:txBody>
          <a:bodyPr wrap="square">
            <a:spAutoFit/>
          </a:bodyPr>
          <a:lstStyle/>
          <a:p>
            <a:endParaRPr lang="vi-VN" dirty="0"/>
          </a:p>
        </p:txBody>
      </p:sp>
      <p:sp>
        <p:nvSpPr>
          <p:cNvPr id="62" name="TextBox 61">
            <a:extLst>
              <a:ext uri="{FF2B5EF4-FFF2-40B4-BE49-F238E27FC236}">
                <a16:creationId xmlns:a16="http://schemas.microsoft.com/office/drawing/2014/main" id="{4D15F67C-FC66-D299-417C-E19E63C40507}"/>
              </a:ext>
            </a:extLst>
          </p:cNvPr>
          <p:cNvSpPr txBox="1"/>
          <p:nvPr/>
        </p:nvSpPr>
        <p:spPr>
          <a:xfrm>
            <a:off x="1488989" y="5721864"/>
            <a:ext cx="11825416" cy="369332"/>
          </a:xfrm>
          <a:prstGeom prst="rect">
            <a:avLst/>
          </a:prstGeom>
          <a:noFill/>
        </p:spPr>
        <p:txBody>
          <a:bodyPr wrap="square">
            <a:spAutoFit/>
          </a:bodyPr>
          <a:lstStyle/>
          <a:p>
            <a:endParaRPr lang="vi-VN" dirty="0"/>
          </a:p>
        </p:txBody>
      </p:sp>
      <p:sp>
        <p:nvSpPr>
          <p:cNvPr id="63" name="Rectangle 1">
            <a:extLst>
              <a:ext uri="{FF2B5EF4-FFF2-40B4-BE49-F238E27FC236}">
                <a16:creationId xmlns:a16="http://schemas.microsoft.com/office/drawing/2014/main" id="{6B7A6AAC-E048-F988-DECF-B2B09D443482}"/>
              </a:ext>
            </a:extLst>
          </p:cNvPr>
          <p:cNvSpPr>
            <a:spLocks noChangeArrowheads="1"/>
          </p:cNvSpPr>
          <p:nvPr/>
        </p:nvSpPr>
        <p:spPr bwMode="auto">
          <a:xfrm>
            <a:off x="4534528" y="-3757612"/>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64" name="Picture 63">
            <a:extLst>
              <a:ext uri="{FF2B5EF4-FFF2-40B4-BE49-F238E27FC236}">
                <a16:creationId xmlns:a16="http://schemas.microsoft.com/office/drawing/2014/main" id="{7626A0A8-B56C-B952-7CE7-06C901631434}"/>
              </a:ext>
            </a:extLst>
          </p:cNvPr>
          <p:cNvPicPr>
            <a:picLocks noChangeAspect="1"/>
          </p:cNvPicPr>
          <p:nvPr/>
        </p:nvPicPr>
        <p:blipFill>
          <a:blip r:embed="rId7"/>
          <a:stretch>
            <a:fillRect/>
          </a:stretch>
        </p:blipFill>
        <p:spPr>
          <a:xfrm>
            <a:off x="990600" y="2262427"/>
            <a:ext cx="5400040" cy="2506980"/>
          </a:xfrm>
          <a:prstGeom prst="rect">
            <a:avLst/>
          </a:prstGeom>
        </p:spPr>
      </p:pic>
      <p:pic>
        <p:nvPicPr>
          <p:cNvPr id="65" name="Picture 64">
            <a:extLst>
              <a:ext uri="{FF2B5EF4-FFF2-40B4-BE49-F238E27FC236}">
                <a16:creationId xmlns:a16="http://schemas.microsoft.com/office/drawing/2014/main" id="{1F9C153D-7078-B1FB-1F9F-134EF2C8B33E}"/>
              </a:ext>
            </a:extLst>
          </p:cNvPr>
          <p:cNvPicPr>
            <a:picLocks noChangeAspect="1"/>
          </p:cNvPicPr>
          <p:nvPr/>
        </p:nvPicPr>
        <p:blipFill>
          <a:blip r:embed="rId8"/>
          <a:stretch>
            <a:fillRect/>
          </a:stretch>
        </p:blipFill>
        <p:spPr>
          <a:xfrm>
            <a:off x="7447206" y="2162443"/>
            <a:ext cx="5580380" cy="2589530"/>
          </a:xfrm>
          <a:prstGeom prst="rect">
            <a:avLst/>
          </a:prstGeom>
        </p:spPr>
      </p:pic>
      <p:pic>
        <p:nvPicPr>
          <p:cNvPr id="66" name="Picture 65">
            <a:extLst>
              <a:ext uri="{FF2B5EF4-FFF2-40B4-BE49-F238E27FC236}">
                <a16:creationId xmlns:a16="http://schemas.microsoft.com/office/drawing/2014/main" id="{5C9097D8-0962-E3AB-811B-9F21545E9269}"/>
              </a:ext>
            </a:extLst>
          </p:cNvPr>
          <p:cNvPicPr>
            <a:picLocks noChangeAspect="1"/>
          </p:cNvPicPr>
          <p:nvPr/>
        </p:nvPicPr>
        <p:blipFill>
          <a:blip r:embed="rId9"/>
          <a:stretch>
            <a:fillRect/>
          </a:stretch>
        </p:blipFill>
        <p:spPr>
          <a:xfrm>
            <a:off x="900430" y="5517594"/>
            <a:ext cx="5580380" cy="2990215"/>
          </a:xfrm>
          <a:prstGeom prst="rect">
            <a:avLst/>
          </a:prstGeom>
        </p:spPr>
      </p:pic>
      <p:pic>
        <p:nvPicPr>
          <p:cNvPr id="67" name="Picture 66">
            <a:extLst>
              <a:ext uri="{FF2B5EF4-FFF2-40B4-BE49-F238E27FC236}">
                <a16:creationId xmlns:a16="http://schemas.microsoft.com/office/drawing/2014/main" id="{212A3E04-3E12-9F4E-1BE3-D1EA253D3707}"/>
              </a:ext>
            </a:extLst>
          </p:cNvPr>
          <p:cNvPicPr>
            <a:picLocks noChangeAspect="1"/>
          </p:cNvPicPr>
          <p:nvPr/>
        </p:nvPicPr>
        <p:blipFill>
          <a:blip r:embed="rId10"/>
          <a:stretch>
            <a:fillRect/>
          </a:stretch>
        </p:blipFill>
        <p:spPr>
          <a:xfrm>
            <a:off x="13027586" y="3457208"/>
            <a:ext cx="4927371" cy="4554510"/>
          </a:xfrm>
          <a:prstGeom prst="rect">
            <a:avLst/>
          </a:prstGeom>
        </p:spPr>
      </p:pic>
      <p:pic>
        <p:nvPicPr>
          <p:cNvPr id="68" name="Picture 67">
            <a:extLst>
              <a:ext uri="{FF2B5EF4-FFF2-40B4-BE49-F238E27FC236}">
                <a16:creationId xmlns:a16="http://schemas.microsoft.com/office/drawing/2014/main" id="{E621D5B3-CE03-47C6-7531-08F8B5B9EA45}"/>
              </a:ext>
            </a:extLst>
          </p:cNvPr>
          <p:cNvPicPr>
            <a:picLocks noChangeAspect="1"/>
          </p:cNvPicPr>
          <p:nvPr/>
        </p:nvPicPr>
        <p:blipFill>
          <a:blip r:embed="rId11"/>
          <a:stretch>
            <a:fillRect/>
          </a:stretch>
        </p:blipFill>
        <p:spPr>
          <a:xfrm>
            <a:off x="7228509" y="5517594"/>
            <a:ext cx="5580380" cy="4259580"/>
          </a:xfrm>
          <a:prstGeom prst="rect">
            <a:avLst/>
          </a:prstGeom>
        </p:spPr>
      </p:pic>
      <p:sp>
        <p:nvSpPr>
          <p:cNvPr id="70" name="TextBox 69">
            <a:extLst>
              <a:ext uri="{FF2B5EF4-FFF2-40B4-BE49-F238E27FC236}">
                <a16:creationId xmlns:a16="http://schemas.microsoft.com/office/drawing/2014/main" id="{4ABE1466-8997-DBC9-6A39-433C69EDA035}"/>
              </a:ext>
            </a:extLst>
          </p:cNvPr>
          <p:cNvSpPr txBox="1"/>
          <p:nvPr/>
        </p:nvSpPr>
        <p:spPr>
          <a:xfrm>
            <a:off x="2017839" y="4807567"/>
            <a:ext cx="11825416" cy="369332"/>
          </a:xfrm>
          <a:prstGeom prst="rect">
            <a:avLst/>
          </a:prstGeom>
          <a:noFill/>
        </p:spPr>
        <p:txBody>
          <a:bodyPr wrap="square">
            <a:spAutoFit/>
          </a:bodyPr>
          <a:lstStyle/>
          <a:p>
            <a:r>
              <a:rPr lang="vi-VN" sz="1800" dirty="0">
                <a:effectLst/>
                <a:latin typeface="Times New Roman" panose="02020603050405020304" pitchFamily="18" charset="0"/>
                <a:ea typeface="Times New Roman" panose="02020603050405020304" pitchFamily="18" charset="0"/>
              </a:rPr>
              <a:t>Giao diện đăng nhập user</a:t>
            </a:r>
            <a:endParaRPr lang="vi-VN" dirty="0"/>
          </a:p>
        </p:txBody>
      </p:sp>
      <p:sp>
        <p:nvSpPr>
          <p:cNvPr id="72" name="TextBox 71">
            <a:extLst>
              <a:ext uri="{FF2B5EF4-FFF2-40B4-BE49-F238E27FC236}">
                <a16:creationId xmlns:a16="http://schemas.microsoft.com/office/drawing/2014/main" id="{BCFFA1ED-3B45-45F6-1085-7A9225A7D3DE}"/>
              </a:ext>
            </a:extLst>
          </p:cNvPr>
          <p:cNvSpPr txBox="1"/>
          <p:nvPr/>
        </p:nvSpPr>
        <p:spPr>
          <a:xfrm>
            <a:off x="8382000" y="4757287"/>
            <a:ext cx="11825416" cy="369332"/>
          </a:xfrm>
          <a:prstGeom prst="rect">
            <a:avLst/>
          </a:prstGeom>
          <a:noFill/>
        </p:spPr>
        <p:txBody>
          <a:bodyPr wrap="square">
            <a:spAutoFit/>
          </a:bodyPr>
          <a:lstStyle/>
          <a:p>
            <a:r>
              <a:rPr lang="vi-VN" sz="1800" dirty="0">
                <a:effectLst/>
                <a:latin typeface="Times New Roman" panose="02020603050405020304" pitchFamily="18" charset="0"/>
                <a:ea typeface="Times New Roman" panose="02020603050405020304" pitchFamily="18" charset="0"/>
              </a:rPr>
              <a:t>Giao diện sản phẩm user</a:t>
            </a:r>
            <a:endParaRPr lang="vi-VN" dirty="0"/>
          </a:p>
        </p:txBody>
      </p:sp>
      <p:sp>
        <p:nvSpPr>
          <p:cNvPr id="74" name="TextBox 73">
            <a:extLst>
              <a:ext uri="{FF2B5EF4-FFF2-40B4-BE49-F238E27FC236}">
                <a16:creationId xmlns:a16="http://schemas.microsoft.com/office/drawing/2014/main" id="{D08175DE-C23F-6150-CC77-66214933F819}"/>
              </a:ext>
            </a:extLst>
          </p:cNvPr>
          <p:cNvSpPr txBox="1"/>
          <p:nvPr/>
        </p:nvSpPr>
        <p:spPr>
          <a:xfrm>
            <a:off x="8610600" y="9592928"/>
            <a:ext cx="12319686" cy="369332"/>
          </a:xfrm>
          <a:prstGeom prst="rect">
            <a:avLst/>
          </a:prstGeom>
          <a:noFill/>
        </p:spPr>
        <p:txBody>
          <a:bodyPr wrap="square">
            <a:spAutoFit/>
          </a:bodyPr>
          <a:lstStyle/>
          <a:p>
            <a:r>
              <a:rPr lang="vi-VN" sz="1800" dirty="0">
                <a:effectLst/>
                <a:latin typeface="Times New Roman" panose="02020603050405020304" pitchFamily="18" charset="0"/>
                <a:ea typeface="Times New Roman" panose="02020603050405020304" pitchFamily="18" charset="0"/>
              </a:rPr>
              <a:t>Giao diện chi tiết </a:t>
            </a:r>
            <a:r>
              <a:rPr lang="en-US" sz="1800" dirty="0" err="1">
                <a:effectLst/>
                <a:latin typeface="Times New Roman" panose="02020603050405020304" pitchFamily="18" charset="0"/>
                <a:ea typeface="Times New Roman" panose="02020603050405020304" pitchFamily="18" charset="0"/>
              </a:rPr>
              <a:t>sản</a:t>
            </a:r>
            <a:r>
              <a:rPr lang="vi-VN" sz="1800" dirty="0">
                <a:effectLst/>
                <a:latin typeface="Times New Roman" panose="02020603050405020304" pitchFamily="18" charset="0"/>
                <a:ea typeface="Times New Roman" panose="02020603050405020304" pitchFamily="18" charset="0"/>
              </a:rPr>
              <a:t> phẩm user</a:t>
            </a:r>
            <a:endParaRPr lang="vi-VN" dirty="0"/>
          </a:p>
        </p:txBody>
      </p:sp>
      <p:sp>
        <p:nvSpPr>
          <p:cNvPr id="76" name="TextBox 75">
            <a:extLst>
              <a:ext uri="{FF2B5EF4-FFF2-40B4-BE49-F238E27FC236}">
                <a16:creationId xmlns:a16="http://schemas.microsoft.com/office/drawing/2014/main" id="{F6449417-90CD-2AEB-4F38-1A9DFCF1630C}"/>
              </a:ext>
            </a:extLst>
          </p:cNvPr>
          <p:cNvSpPr txBox="1"/>
          <p:nvPr/>
        </p:nvSpPr>
        <p:spPr>
          <a:xfrm>
            <a:off x="2527453" y="8181850"/>
            <a:ext cx="12678032" cy="369332"/>
          </a:xfrm>
          <a:prstGeom prst="rect">
            <a:avLst/>
          </a:prstGeom>
          <a:noFill/>
        </p:spPr>
        <p:txBody>
          <a:bodyPr wrap="square">
            <a:spAutoFit/>
          </a:bodyPr>
          <a:lstStyle/>
          <a:p>
            <a:r>
              <a:rPr lang="vi-VN" sz="1800" dirty="0">
                <a:effectLst/>
                <a:latin typeface="Times New Roman" panose="02020603050405020304" pitchFamily="18" charset="0"/>
                <a:ea typeface="Times New Roman" panose="02020603050405020304" pitchFamily="18" charset="0"/>
              </a:rPr>
              <a:t>Giao diện giỏ hàng user</a:t>
            </a:r>
            <a:endParaRPr lang="vi-VN" dirty="0"/>
          </a:p>
        </p:txBody>
      </p:sp>
      <p:sp>
        <p:nvSpPr>
          <p:cNvPr id="78" name="TextBox 77">
            <a:extLst>
              <a:ext uri="{FF2B5EF4-FFF2-40B4-BE49-F238E27FC236}">
                <a16:creationId xmlns:a16="http://schemas.microsoft.com/office/drawing/2014/main" id="{E6CDF634-1812-EF6E-E021-9E2889590A8D}"/>
              </a:ext>
            </a:extLst>
          </p:cNvPr>
          <p:cNvSpPr txBox="1"/>
          <p:nvPr/>
        </p:nvSpPr>
        <p:spPr>
          <a:xfrm>
            <a:off x="9421531" y="8116266"/>
            <a:ext cx="12678032" cy="369332"/>
          </a:xfrm>
          <a:prstGeom prst="rect">
            <a:avLst/>
          </a:prstGeom>
          <a:noFill/>
        </p:spPr>
        <p:txBody>
          <a:bodyPr wrap="square">
            <a:spAutoFit/>
          </a:bodyPr>
          <a:lstStyle/>
          <a:p>
            <a:pPr algn="ctr">
              <a:buNone/>
            </a:pPr>
            <a:r>
              <a:rPr lang="vi-VN" sz="1800" dirty="0">
                <a:effectLst/>
                <a:latin typeface="Times New Roman" panose="02020603050405020304" pitchFamily="18" charset="0"/>
                <a:ea typeface="Times New Roman" panose="02020603050405020304" pitchFamily="18" charset="0"/>
              </a:rPr>
              <a:t>Giao diện thanh toán user</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501D2-13B1-63D8-5C7B-493F1DBECA4B}"/>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28F2E067-766D-3468-4978-7D35CB11FC4C}"/>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E8EB3814-6FBC-B167-5684-CF477B5BBC13}"/>
              </a:ext>
            </a:extLst>
          </p:cNvPr>
          <p:cNvSpPr/>
          <p:nvPr/>
        </p:nvSpPr>
        <p:spPr>
          <a:xfrm flipH="1">
            <a:off x="-4412219" y="29074"/>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A64A2A1C-E0BC-25E9-D608-DAAA6E86F5F9}"/>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6">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75E88A2B-EFEB-2942-AA47-EDF537714EB6}"/>
              </a:ext>
            </a:extLst>
          </p:cNvPr>
          <p:cNvSpPr txBox="1"/>
          <p:nvPr/>
        </p:nvSpPr>
        <p:spPr>
          <a:xfrm>
            <a:off x="1757025" y="910713"/>
            <a:ext cx="14773950" cy="943143"/>
          </a:xfrm>
          <a:prstGeom prst="rect">
            <a:avLst/>
          </a:prstGeom>
        </p:spPr>
        <p:txBody>
          <a:bodyPr wrap="square" lIns="0" tIns="0" rIns="0" bIns="0" rtlCol="0" anchor="t">
            <a:spAutoFit/>
          </a:bodyPr>
          <a:lstStyle/>
          <a:p>
            <a:pPr lvl="0">
              <a:lnSpc>
                <a:spcPts val="8007"/>
              </a:lnSpc>
              <a:spcBef>
                <a:spcPct val="0"/>
              </a:spcBef>
            </a:pPr>
            <a:r>
              <a:rPr lang="vi-VN" sz="6000" b="1" dirty="0"/>
              <a:t>UI/UX &amp; Giao diện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63" name="Rectangle 1">
            <a:extLst>
              <a:ext uri="{FF2B5EF4-FFF2-40B4-BE49-F238E27FC236}">
                <a16:creationId xmlns:a16="http://schemas.microsoft.com/office/drawing/2014/main" id="{F70DD2AE-9D78-F0B2-2C6A-88BA7418569F}"/>
              </a:ext>
            </a:extLst>
          </p:cNvPr>
          <p:cNvSpPr>
            <a:spLocks noChangeArrowheads="1"/>
          </p:cNvSpPr>
          <p:nvPr/>
        </p:nvSpPr>
        <p:spPr bwMode="auto">
          <a:xfrm>
            <a:off x="4534528" y="-3757612"/>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2" name="Picture 1">
            <a:extLst>
              <a:ext uri="{FF2B5EF4-FFF2-40B4-BE49-F238E27FC236}">
                <a16:creationId xmlns:a16="http://schemas.microsoft.com/office/drawing/2014/main" id="{95C3A245-3CC5-848C-4433-103F809C7769}"/>
              </a:ext>
            </a:extLst>
          </p:cNvPr>
          <p:cNvPicPr>
            <a:picLocks noChangeAspect="1"/>
          </p:cNvPicPr>
          <p:nvPr/>
        </p:nvPicPr>
        <p:blipFill>
          <a:blip r:embed="rId7"/>
          <a:stretch>
            <a:fillRect/>
          </a:stretch>
        </p:blipFill>
        <p:spPr>
          <a:xfrm>
            <a:off x="1066800" y="2364695"/>
            <a:ext cx="5580380" cy="2566035"/>
          </a:xfrm>
          <a:prstGeom prst="rect">
            <a:avLst/>
          </a:prstGeom>
        </p:spPr>
      </p:pic>
      <p:pic>
        <p:nvPicPr>
          <p:cNvPr id="3" name="Picture 2">
            <a:extLst>
              <a:ext uri="{FF2B5EF4-FFF2-40B4-BE49-F238E27FC236}">
                <a16:creationId xmlns:a16="http://schemas.microsoft.com/office/drawing/2014/main" id="{DFA6EC6D-658D-5FA6-3DC3-369BC612FFAE}"/>
              </a:ext>
            </a:extLst>
          </p:cNvPr>
          <p:cNvPicPr>
            <a:picLocks noChangeAspect="1"/>
          </p:cNvPicPr>
          <p:nvPr/>
        </p:nvPicPr>
        <p:blipFill>
          <a:blip r:embed="rId8"/>
          <a:stretch>
            <a:fillRect/>
          </a:stretch>
        </p:blipFill>
        <p:spPr>
          <a:xfrm>
            <a:off x="1066800" y="5512340"/>
            <a:ext cx="5580380" cy="4229735"/>
          </a:xfrm>
          <a:prstGeom prst="rect">
            <a:avLst/>
          </a:prstGeom>
        </p:spPr>
      </p:pic>
      <p:pic>
        <p:nvPicPr>
          <p:cNvPr id="4" name="Picture 3">
            <a:extLst>
              <a:ext uri="{FF2B5EF4-FFF2-40B4-BE49-F238E27FC236}">
                <a16:creationId xmlns:a16="http://schemas.microsoft.com/office/drawing/2014/main" id="{4E526180-5A64-12F0-AFEC-527D3DCE318A}"/>
              </a:ext>
            </a:extLst>
          </p:cNvPr>
          <p:cNvPicPr>
            <a:picLocks noChangeAspect="1"/>
          </p:cNvPicPr>
          <p:nvPr/>
        </p:nvPicPr>
        <p:blipFill>
          <a:blip r:embed="rId9"/>
          <a:stretch>
            <a:fillRect/>
          </a:stretch>
        </p:blipFill>
        <p:spPr>
          <a:xfrm>
            <a:off x="7079362" y="3570703"/>
            <a:ext cx="4656258" cy="4229735"/>
          </a:xfrm>
          <a:prstGeom prst="rect">
            <a:avLst/>
          </a:prstGeom>
        </p:spPr>
      </p:pic>
      <p:pic>
        <p:nvPicPr>
          <p:cNvPr id="5" name="Picture 4">
            <a:extLst>
              <a:ext uri="{FF2B5EF4-FFF2-40B4-BE49-F238E27FC236}">
                <a16:creationId xmlns:a16="http://schemas.microsoft.com/office/drawing/2014/main" id="{7CDF053E-81C3-006C-4AD3-DD8B8B1D3A5C}"/>
              </a:ext>
            </a:extLst>
          </p:cNvPr>
          <p:cNvPicPr>
            <a:picLocks noChangeAspect="1"/>
          </p:cNvPicPr>
          <p:nvPr/>
        </p:nvPicPr>
        <p:blipFill>
          <a:blip r:embed="rId10"/>
          <a:stretch>
            <a:fillRect/>
          </a:stretch>
        </p:blipFill>
        <p:spPr>
          <a:xfrm>
            <a:off x="12167802" y="6077643"/>
            <a:ext cx="5580380" cy="3704590"/>
          </a:xfrm>
          <a:prstGeom prst="rect">
            <a:avLst/>
          </a:prstGeom>
        </p:spPr>
      </p:pic>
      <p:pic>
        <p:nvPicPr>
          <p:cNvPr id="6" name="Picture 5">
            <a:extLst>
              <a:ext uri="{FF2B5EF4-FFF2-40B4-BE49-F238E27FC236}">
                <a16:creationId xmlns:a16="http://schemas.microsoft.com/office/drawing/2014/main" id="{5E823049-7908-4B64-2768-328D845CE747}"/>
              </a:ext>
            </a:extLst>
          </p:cNvPr>
          <p:cNvPicPr>
            <a:picLocks noChangeAspect="1"/>
          </p:cNvPicPr>
          <p:nvPr/>
        </p:nvPicPr>
        <p:blipFill>
          <a:blip r:embed="rId11"/>
          <a:stretch>
            <a:fillRect/>
          </a:stretch>
        </p:blipFill>
        <p:spPr>
          <a:xfrm>
            <a:off x="12167802" y="2735495"/>
            <a:ext cx="5580380" cy="2515870"/>
          </a:xfrm>
          <a:prstGeom prst="rect">
            <a:avLst/>
          </a:prstGeom>
        </p:spPr>
      </p:pic>
      <p:sp>
        <p:nvSpPr>
          <p:cNvPr id="8" name="TextBox 7">
            <a:extLst>
              <a:ext uri="{FF2B5EF4-FFF2-40B4-BE49-F238E27FC236}">
                <a16:creationId xmlns:a16="http://schemas.microsoft.com/office/drawing/2014/main" id="{D9059221-1931-9535-A147-9EA5E5559205}"/>
              </a:ext>
            </a:extLst>
          </p:cNvPr>
          <p:cNvSpPr txBox="1"/>
          <p:nvPr/>
        </p:nvSpPr>
        <p:spPr>
          <a:xfrm>
            <a:off x="7765820" y="7877668"/>
            <a:ext cx="11825416" cy="369332"/>
          </a:xfrm>
          <a:prstGeom prst="rect">
            <a:avLst/>
          </a:prstGeom>
          <a:noFill/>
        </p:spPr>
        <p:txBody>
          <a:bodyPr wrap="square">
            <a:spAutoFit/>
          </a:bodyPr>
          <a:lstStyle/>
          <a:p>
            <a:r>
              <a:rPr lang="vi-VN" sz="1800" dirty="0">
                <a:effectLst/>
                <a:latin typeface="Times New Roman" panose="02020603050405020304" pitchFamily="18" charset="0"/>
                <a:ea typeface="Times New Roman" panose="02020603050405020304" pitchFamily="18" charset="0"/>
              </a:rPr>
              <a:t>Giao diện quản lý danh mục admin</a:t>
            </a:r>
            <a:endParaRPr lang="vi-VN" dirty="0"/>
          </a:p>
        </p:txBody>
      </p:sp>
      <p:sp>
        <p:nvSpPr>
          <p:cNvPr id="10" name="TextBox 9">
            <a:extLst>
              <a:ext uri="{FF2B5EF4-FFF2-40B4-BE49-F238E27FC236}">
                <a16:creationId xmlns:a16="http://schemas.microsoft.com/office/drawing/2014/main" id="{EBDA847B-F1DC-146A-D2C7-A079ECA122AC}"/>
              </a:ext>
            </a:extLst>
          </p:cNvPr>
          <p:cNvSpPr txBox="1"/>
          <p:nvPr/>
        </p:nvSpPr>
        <p:spPr>
          <a:xfrm>
            <a:off x="-2148393" y="4958834"/>
            <a:ext cx="12010766" cy="369332"/>
          </a:xfrm>
          <a:prstGeom prst="rect">
            <a:avLst/>
          </a:prstGeom>
          <a:noFill/>
        </p:spPr>
        <p:txBody>
          <a:bodyPr wrap="square">
            <a:spAutoFit/>
          </a:bodyPr>
          <a:lstStyle/>
          <a:p>
            <a:pPr algn="ctr">
              <a:buNone/>
            </a:pPr>
            <a:r>
              <a:rPr lang="vi-VN" sz="1800" dirty="0">
                <a:effectLst/>
                <a:latin typeface="Times New Roman" panose="02020603050405020304" pitchFamily="18" charset="0"/>
                <a:ea typeface="Times New Roman" panose="02020603050405020304" pitchFamily="18" charset="0"/>
              </a:rPr>
              <a:t>Giao diện quản lý sản phẩm admin</a:t>
            </a:r>
          </a:p>
        </p:txBody>
      </p:sp>
      <p:sp>
        <p:nvSpPr>
          <p:cNvPr id="12" name="TextBox 11">
            <a:extLst>
              <a:ext uri="{FF2B5EF4-FFF2-40B4-BE49-F238E27FC236}">
                <a16:creationId xmlns:a16="http://schemas.microsoft.com/office/drawing/2014/main" id="{827FEE9F-6A22-4EB6-E81B-0A28A8DFB950}"/>
              </a:ext>
            </a:extLst>
          </p:cNvPr>
          <p:cNvSpPr txBox="1"/>
          <p:nvPr/>
        </p:nvSpPr>
        <p:spPr>
          <a:xfrm>
            <a:off x="-1686018" y="9719752"/>
            <a:ext cx="12010766" cy="369332"/>
          </a:xfrm>
          <a:prstGeom prst="rect">
            <a:avLst/>
          </a:prstGeom>
          <a:noFill/>
        </p:spPr>
        <p:txBody>
          <a:bodyPr wrap="square">
            <a:spAutoFit/>
          </a:bodyPr>
          <a:lstStyle/>
          <a:p>
            <a:pPr algn="ctr">
              <a:buNone/>
            </a:pPr>
            <a:r>
              <a:rPr lang="vi-VN" sz="1800" dirty="0">
                <a:effectLst/>
                <a:latin typeface="Times New Roman" panose="02020603050405020304" pitchFamily="18" charset="0"/>
                <a:ea typeface="Times New Roman" panose="02020603050405020304" pitchFamily="18" charset="0"/>
              </a:rPr>
              <a:t>Giao diện thêm, sửa sản phẩm admin</a:t>
            </a:r>
          </a:p>
        </p:txBody>
      </p:sp>
      <p:sp>
        <p:nvSpPr>
          <p:cNvPr id="14" name="TextBox 13">
            <a:extLst>
              <a:ext uri="{FF2B5EF4-FFF2-40B4-BE49-F238E27FC236}">
                <a16:creationId xmlns:a16="http://schemas.microsoft.com/office/drawing/2014/main" id="{00202766-2C2F-FCB2-6913-43C3BDFB949B}"/>
              </a:ext>
            </a:extLst>
          </p:cNvPr>
          <p:cNvSpPr txBox="1"/>
          <p:nvPr/>
        </p:nvSpPr>
        <p:spPr>
          <a:xfrm>
            <a:off x="13077566" y="9677693"/>
            <a:ext cx="12010766" cy="369332"/>
          </a:xfrm>
          <a:prstGeom prst="rect">
            <a:avLst/>
          </a:prstGeom>
          <a:noFill/>
        </p:spPr>
        <p:txBody>
          <a:bodyPr wrap="square">
            <a:spAutoFit/>
          </a:bodyPr>
          <a:lstStyle/>
          <a:p>
            <a:r>
              <a:rPr lang="vi-VN"/>
              <a:t>Giao diện quản lý thanh toán admin</a:t>
            </a:r>
          </a:p>
        </p:txBody>
      </p:sp>
      <p:sp>
        <p:nvSpPr>
          <p:cNvPr id="16" name="TextBox 15">
            <a:extLst>
              <a:ext uri="{FF2B5EF4-FFF2-40B4-BE49-F238E27FC236}">
                <a16:creationId xmlns:a16="http://schemas.microsoft.com/office/drawing/2014/main" id="{2DC8B7B3-417C-7C6F-6D7F-8D45CD84BE86}"/>
              </a:ext>
            </a:extLst>
          </p:cNvPr>
          <p:cNvSpPr txBox="1"/>
          <p:nvPr/>
        </p:nvSpPr>
        <p:spPr>
          <a:xfrm>
            <a:off x="7581009" y="5327674"/>
            <a:ext cx="14753966" cy="369332"/>
          </a:xfrm>
          <a:prstGeom prst="rect">
            <a:avLst/>
          </a:prstGeom>
          <a:noFill/>
        </p:spPr>
        <p:txBody>
          <a:bodyPr wrap="square">
            <a:spAutoFit/>
          </a:bodyPr>
          <a:lstStyle/>
          <a:p>
            <a:pPr algn="ctr">
              <a:buNone/>
            </a:pPr>
            <a:r>
              <a:rPr lang="vi-VN" sz="1800" dirty="0">
                <a:effectLst/>
                <a:latin typeface="Times New Roman" panose="02020603050405020304" pitchFamily="18" charset="0"/>
                <a:ea typeface="Times New Roman" panose="02020603050405020304" pitchFamily="18" charset="0"/>
              </a:rPr>
              <a:t>Giao diện quản lý đơn hàng admin</a:t>
            </a:r>
          </a:p>
        </p:txBody>
      </p:sp>
    </p:spTree>
    <p:extLst>
      <p:ext uri="{BB962C8B-B14F-4D97-AF65-F5344CB8AC3E}">
        <p14:creationId xmlns:p14="http://schemas.microsoft.com/office/powerpoint/2010/main" val="26303881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888" b="-10888"/>
            </a:stretch>
          </a:blipFill>
        </p:spPr>
        <p:txBody>
          <a:bodyPr/>
          <a:lstStyle/>
          <a:p>
            <a:endParaRPr lang="vi-VN" dirty="0"/>
          </a:p>
        </p:txBody>
      </p:sp>
      <p:sp>
        <p:nvSpPr>
          <p:cNvPr id="3" name="TextBox 3"/>
          <p:cNvSpPr txBox="1"/>
          <p:nvPr/>
        </p:nvSpPr>
        <p:spPr>
          <a:xfrm>
            <a:off x="1697543" y="1994334"/>
            <a:ext cx="12628057" cy="1162754"/>
          </a:xfrm>
          <a:prstGeom prst="rect">
            <a:avLst/>
          </a:prstGeom>
        </p:spPr>
        <p:txBody>
          <a:bodyPr wrap="square" lIns="0" tIns="0" rIns="0" bIns="0" rtlCol="0" anchor="t">
            <a:spAutoFit/>
          </a:bodyPr>
          <a:lstStyle/>
          <a:p>
            <a:pPr lvl="0">
              <a:lnSpc>
                <a:spcPts val="9950"/>
              </a:lnSpc>
              <a:spcBef>
                <a:spcPct val="0"/>
              </a:spcBef>
            </a:pPr>
            <a:r>
              <a:rPr lang="vi-VN" sz="7200" b="1" dirty="0">
                <a:solidFill>
                  <a:srgbClr val="1B1C54"/>
                </a:solidFill>
                <a:latin typeface="Be Vietnam Ultra-Bold"/>
                <a:ea typeface="Be Vietnam Ultra-Bold"/>
                <a:cs typeface="Be Vietnam Ultra-Bold"/>
                <a:sym typeface="Be Vietnam Ultra-Bold"/>
              </a:rPr>
              <a:t>Hướng phát triển tương lai</a:t>
            </a:r>
            <a:endParaRPr lang="en-US" sz="7107" b="1" dirty="0">
              <a:solidFill>
                <a:srgbClr val="1B1C54"/>
              </a:solidFill>
              <a:latin typeface="Be Vietnam Ultra-Bold"/>
              <a:ea typeface="Be Vietnam Ultra-Bold"/>
              <a:cs typeface="Be Vietnam Ultra-Bold"/>
              <a:sym typeface="Be Vietnam Ultra-Bold"/>
            </a:endParaRPr>
          </a:p>
        </p:txBody>
      </p:sp>
      <p:sp>
        <p:nvSpPr>
          <p:cNvPr id="4" name="Freeform 4"/>
          <p:cNvSpPr/>
          <p:nvPr/>
        </p:nvSpPr>
        <p:spPr>
          <a:xfrm>
            <a:off x="-1159879" y="8613090"/>
            <a:ext cx="3508133" cy="3157320"/>
          </a:xfrm>
          <a:custGeom>
            <a:avLst/>
            <a:gdLst/>
            <a:ahLst/>
            <a:cxnLst/>
            <a:rect l="l" t="t" r="r" b="b"/>
            <a:pathLst>
              <a:path w="3508133" h="3157320">
                <a:moveTo>
                  <a:pt x="0" y="0"/>
                </a:moveTo>
                <a:lnTo>
                  <a:pt x="3508133" y="0"/>
                </a:lnTo>
                <a:lnTo>
                  <a:pt x="3508133" y="3157320"/>
                </a:lnTo>
                <a:lnTo>
                  <a:pt x="0" y="315732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5" name="Freeform 5"/>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6" name="AutoShape 6"/>
          <p:cNvSpPr/>
          <p:nvPr/>
        </p:nvSpPr>
        <p:spPr>
          <a:xfrm>
            <a:off x="1697543" y="5338188"/>
            <a:ext cx="6457074" cy="0"/>
          </a:xfrm>
          <a:prstGeom prst="line">
            <a:avLst/>
          </a:prstGeom>
          <a:ln w="19050" cap="flat">
            <a:solidFill>
              <a:srgbClr val="1B1C54"/>
            </a:solidFill>
            <a:prstDash val="solid"/>
            <a:headEnd type="none" w="sm" len="sm"/>
            <a:tailEnd type="none" w="sm" len="sm"/>
          </a:ln>
        </p:spPr>
        <p:txBody>
          <a:bodyPr/>
          <a:lstStyle/>
          <a:p>
            <a:endParaRPr lang="vi-VN"/>
          </a:p>
        </p:txBody>
      </p:sp>
      <p:sp>
        <p:nvSpPr>
          <p:cNvPr id="7" name="AutoShape 7"/>
          <p:cNvSpPr/>
          <p:nvPr/>
        </p:nvSpPr>
        <p:spPr>
          <a:xfrm>
            <a:off x="10129799" y="5223888"/>
            <a:ext cx="6460658" cy="0"/>
          </a:xfrm>
          <a:prstGeom prst="line">
            <a:avLst/>
          </a:prstGeom>
          <a:ln w="19050" cap="flat">
            <a:solidFill>
              <a:srgbClr val="1B1C54"/>
            </a:solidFill>
            <a:prstDash val="solid"/>
            <a:headEnd type="none" w="sm" len="sm"/>
            <a:tailEnd type="none" w="sm" len="sm"/>
          </a:ln>
        </p:spPr>
        <p:txBody>
          <a:bodyPr/>
          <a:lstStyle/>
          <a:p>
            <a:endParaRPr lang="vi-VN"/>
          </a:p>
        </p:txBody>
      </p:sp>
      <p:sp>
        <p:nvSpPr>
          <p:cNvPr id="8" name="AutoShape 8"/>
          <p:cNvSpPr/>
          <p:nvPr/>
        </p:nvSpPr>
        <p:spPr>
          <a:xfrm>
            <a:off x="1697543" y="6607797"/>
            <a:ext cx="6457074" cy="0"/>
          </a:xfrm>
          <a:prstGeom prst="line">
            <a:avLst/>
          </a:prstGeom>
          <a:ln w="19050" cap="flat">
            <a:solidFill>
              <a:srgbClr val="1B1C54"/>
            </a:solidFill>
            <a:prstDash val="solid"/>
            <a:headEnd type="none" w="sm" len="sm"/>
            <a:tailEnd type="none" w="sm" len="sm"/>
          </a:ln>
        </p:spPr>
        <p:txBody>
          <a:bodyPr/>
          <a:lstStyle/>
          <a:p>
            <a:endParaRPr lang="vi-VN"/>
          </a:p>
        </p:txBody>
      </p:sp>
      <p:sp>
        <p:nvSpPr>
          <p:cNvPr id="9" name="AutoShape 9"/>
          <p:cNvSpPr/>
          <p:nvPr/>
        </p:nvSpPr>
        <p:spPr>
          <a:xfrm>
            <a:off x="10129799" y="6588747"/>
            <a:ext cx="6460658" cy="0"/>
          </a:xfrm>
          <a:prstGeom prst="line">
            <a:avLst/>
          </a:prstGeom>
          <a:ln w="19050" cap="flat">
            <a:solidFill>
              <a:srgbClr val="1B1C54"/>
            </a:solidFill>
            <a:prstDash val="solid"/>
            <a:headEnd type="none" w="sm" len="sm"/>
            <a:tailEnd type="none" w="sm" len="sm"/>
          </a:ln>
        </p:spPr>
        <p:txBody>
          <a:bodyPr/>
          <a:lstStyle/>
          <a:p>
            <a:endParaRPr lang="vi-VN"/>
          </a:p>
        </p:txBody>
      </p:sp>
      <p:sp>
        <p:nvSpPr>
          <p:cNvPr id="10" name="Freeform 10"/>
          <p:cNvSpPr/>
          <p:nvPr/>
        </p:nvSpPr>
        <p:spPr>
          <a:xfrm rot="-10800000">
            <a:off x="9713710" y="8349793"/>
            <a:ext cx="8562240" cy="1937207"/>
          </a:xfrm>
          <a:custGeom>
            <a:avLst/>
            <a:gdLst/>
            <a:ahLst/>
            <a:cxnLst/>
            <a:rect l="l" t="t" r="r" b="b"/>
            <a:pathLst>
              <a:path w="8562240" h="1937207">
                <a:moveTo>
                  <a:pt x="0" y="0"/>
                </a:moveTo>
                <a:lnTo>
                  <a:pt x="8562240" y="0"/>
                </a:lnTo>
                <a:lnTo>
                  <a:pt x="8562240" y="1937207"/>
                </a:lnTo>
                <a:lnTo>
                  <a:pt x="0" y="193720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11" name="Freeform 11"/>
          <p:cNvSpPr/>
          <p:nvPr/>
        </p:nvSpPr>
        <p:spPr>
          <a:xfrm flipH="1">
            <a:off x="-4412219" y="29074"/>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12" name="Freeform 12"/>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11">
              <a:alphaModFix amt="9999"/>
            </a:blip>
            <a:stretch>
              <a:fillRect/>
            </a:stretch>
          </a:blipFill>
        </p:spPr>
        <p:txBody>
          <a:bodyPr/>
          <a:lstStyle/>
          <a:p>
            <a:endParaRPr lang="vi-VN"/>
          </a:p>
        </p:txBody>
      </p:sp>
      <p:sp>
        <p:nvSpPr>
          <p:cNvPr id="13" name="Freeform 13"/>
          <p:cNvSpPr/>
          <p:nvPr/>
        </p:nvSpPr>
        <p:spPr>
          <a:xfrm>
            <a:off x="411708" y="1642826"/>
            <a:ext cx="616992" cy="653286"/>
          </a:xfrm>
          <a:custGeom>
            <a:avLst/>
            <a:gdLst/>
            <a:ahLst/>
            <a:cxnLst/>
            <a:rect l="l" t="t" r="r" b="b"/>
            <a:pathLst>
              <a:path w="616992" h="653286">
                <a:moveTo>
                  <a:pt x="0" y="0"/>
                </a:moveTo>
                <a:lnTo>
                  <a:pt x="616992" y="0"/>
                </a:lnTo>
                <a:lnTo>
                  <a:pt x="616992" y="653286"/>
                </a:lnTo>
                <a:lnTo>
                  <a:pt x="0" y="653286"/>
                </a:lnTo>
                <a:lnTo>
                  <a:pt x="0" y="0"/>
                </a:lnTo>
                <a:close/>
              </a:path>
            </a:pathLst>
          </a:custGeom>
          <a:blipFill>
            <a:blip r:embed="rId12">
              <a:extLst>
                <a:ext uri="{96DAC541-7B7A-43D3-8B79-37D633B846F1}">
                  <asvg:svgBlip xmlns:asvg="http://schemas.microsoft.com/office/drawing/2016/SVG/main" r:embed="rId13"/>
                </a:ext>
              </a:extLst>
            </a:blip>
            <a:stretch>
              <a:fillRect l="-101838" t="-95061" r="-100161" b="-93041"/>
            </a:stretch>
          </a:blipFill>
          <a:ln cap="sq">
            <a:noFill/>
            <a:prstDash val="solid"/>
            <a:miter/>
          </a:ln>
        </p:spPr>
        <p:txBody>
          <a:bodyPr/>
          <a:lstStyle/>
          <a:p>
            <a:endParaRPr lang="vi-VN"/>
          </a:p>
        </p:txBody>
      </p:sp>
      <p:grpSp>
        <p:nvGrpSpPr>
          <p:cNvPr id="14" name="Group 14"/>
          <p:cNvGrpSpPr/>
          <p:nvPr/>
        </p:nvGrpSpPr>
        <p:grpSpPr>
          <a:xfrm>
            <a:off x="10133382" y="5794067"/>
            <a:ext cx="648291" cy="6482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vi-VN"/>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sp>
        <p:nvSpPr>
          <p:cNvPr id="17" name="TextBox 17"/>
          <p:cNvSpPr txBox="1"/>
          <p:nvPr/>
        </p:nvSpPr>
        <p:spPr>
          <a:xfrm>
            <a:off x="10984544" y="5851212"/>
            <a:ext cx="4307840" cy="440826"/>
          </a:xfrm>
          <a:prstGeom prst="rect">
            <a:avLst/>
          </a:prstGeom>
        </p:spPr>
        <p:txBody>
          <a:bodyPr lIns="0" tIns="0" rIns="0" bIns="0" rtlCol="0" anchor="t">
            <a:spAutoFit/>
          </a:bodyPr>
          <a:lstStyle/>
          <a:p>
            <a:pPr algn="l">
              <a:lnSpc>
                <a:spcPts val="3779"/>
              </a:lnSpc>
            </a:pPr>
            <a:r>
              <a:rPr lang="en-US" sz="2500" b="1" dirty="0" err="1">
                <a:solidFill>
                  <a:srgbClr val="1B1C54"/>
                </a:solidFill>
                <a:latin typeface="Be Vietnam Ultra-Bold"/>
                <a:ea typeface="Be Vietnam Ultra-Bold"/>
                <a:cs typeface="Be Vietnam Ultra-Bold"/>
                <a:sym typeface="Be Vietnam Ultra-Bold"/>
              </a:rPr>
              <a:t>Hỗ</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trợ</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đa</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ngôn</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ngữ</a:t>
            </a:r>
            <a:endParaRPr lang="en-US" sz="2500" b="1" dirty="0">
              <a:solidFill>
                <a:srgbClr val="1B1C54"/>
              </a:solidFill>
              <a:latin typeface="Be Vietnam Ultra-Bold"/>
              <a:ea typeface="Be Vietnam Ultra-Bold"/>
              <a:cs typeface="Be Vietnam Ultra-Bold"/>
              <a:sym typeface="Be Vietnam Ultra-Bold"/>
            </a:endParaRPr>
          </a:p>
        </p:txBody>
      </p:sp>
      <p:sp>
        <p:nvSpPr>
          <p:cNvPr id="18" name="TextBox 18"/>
          <p:cNvSpPr txBox="1"/>
          <p:nvPr/>
        </p:nvSpPr>
        <p:spPr>
          <a:xfrm>
            <a:off x="10133382" y="5828652"/>
            <a:ext cx="648291" cy="455295"/>
          </a:xfrm>
          <a:prstGeom prst="rect">
            <a:avLst/>
          </a:prstGeom>
        </p:spPr>
        <p:txBody>
          <a:bodyPr lIns="0" tIns="0" rIns="0" bIns="0" rtlCol="0" anchor="t">
            <a:spAutoFit/>
          </a:bodyPr>
          <a:lstStyle/>
          <a:p>
            <a:pPr algn="ctr">
              <a:lnSpc>
                <a:spcPts val="3779"/>
              </a:lnSpc>
            </a:pPr>
            <a:r>
              <a:rPr lang="en-US" sz="2699" b="1">
                <a:solidFill>
                  <a:srgbClr val="FFFFFF"/>
                </a:solidFill>
                <a:latin typeface="Be Vietnam Ultra-Bold"/>
                <a:ea typeface="Be Vietnam Ultra-Bold"/>
                <a:cs typeface="Be Vietnam Ultra-Bold"/>
                <a:sym typeface="Be Vietnam Ultra-Bold"/>
              </a:rPr>
              <a:t>5</a:t>
            </a:r>
          </a:p>
        </p:txBody>
      </p:sp>
      <p:sp>
        <p:nvSpPr>
          <p:cNvPr id="19" name="AutoShape 19"/>
          <p:cNvSpPr/>
          <p:nvPr/>
        </p:nvSpPr>
        <p:spPr>
          <a:xfrm>
            <a:off x="1697543" y="7874039"/>
            <a:ext cx="6457074" cy="0"/>
          </a:xfrm>
          <a:prstGeom prst="line">
            <a:avLst/>
          </a:prstGeom>
          <a:ln w="19050" cap="flat">
            <a:solidFill>
              <a:srgbClr val="1B1C54"/>
            </a:solidFill>
            <a:prstDash val="solid"/>
            <a:headEnd type="none" w="sm" len="sm"/>
            <a:tailEnd type="none" w="sm" len="sm"/>
          </a:ln>
        </p:spPr>
        <p:txBody>
          <a:bodyPr/>
          <a:lstStyle/>
          <a:p>
            <a:endParaRPr lang="vi-VN"/>
          </a:p>
        </p:txBody>
      </p:sp>
      <p:sp>
        <p:nvSpPr>
          <p:cNvPr id="20" name="AutoShape 20"/>
          <p:cNvSpPr/>
          <p:nvPr/>
        </p:nvSpPr>
        <p:spPr>
          <a:xfrm>
            <a:off x="10129799" y="7854989"/>
            <a:ext cx="6460658" cy="0"/>
          </a:xfrm>
          <a:prstGeom prst="line">
            <a:avLst/>
          </a:prstGeom>
          <a:ln w="19050" cap="flat">
            <a:solidFill>
              <a:srgbClr val="1B1C54"/>
            </a:solidFill>
            <a:prstDash val="solid"/>
            <a:headEnd type="none" w="sm" len="sm"/>
            <a:tailEnd type="none" w="sm" len="sm"/>
          </a:ln>
        </p:spPr>
        <p:txBody>
          <a:bodyPr/>
          <a:lstStyle/>
          <a:p>
            <a:endParaRPr lang="vi-VN"/>
          </a:p>
        </p:txBody>
      </p:sp>
      <p:grpSp>
        <p:nvGrpSpPr>
          <p:cNvPr id="21" name="Group 21"/>
          <p:cNvGrpSpPr/>
          <p:nvPr/>
        </p:nvGrpSpPr>
        <p:grpSpPr>
          <a:xfrm>
            <a:off x="10129799" y="7063676"/>
            <a:ext cx="648291" cy="64829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vi-VN"/>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sp>
        <p:nvSpPr>
          <p:cNvPr id="24" name="TextBox 24"/>
          <p:cNvSpPr txBox="1"/>
          <p:nvPr/>
        </p:nvSpPr>
        <p:spPr>
          <a:xfrm>
            <a:off x="10129799" y="7098262"/>
            <a:ext cx="648291" cy="455295"/>
          </a:xfrm>
          <a:prstGeom prst="rect">
            <a:avLst/>
          </a:prstGeom>
        </p:spPr>
        <p:txBody>
          <a:bodyPr lIns="0" tIns="0" rIns="0" bIns="0" rtlCol="0" anchor="t">
            <a:spAutoFit/>
          </a:bodyPr>
          <a:lstStyle/>
          <a:p>
            <a:pPr algn="ctr">
              <a:lnSpc>
                <a:spcPts val="3779"/>
              </a:lnSpc>
            </a:pPr>
            <a:r>
              <a:rPr lang="en-US" sz="2699" b="1">
                <a:solidFill>
                  <a:srgbClr val="FFFFFF"/>
                </a:solidFill>
                <a:latin typeface="Be Vietnam Ultra-Bold"/>
                <a:ea typeface="Be Vietnam Ultra-Bold"/>
                <a:cs typeface="Be Vietnam Ultra-Bold"/>
                <a:sym typeface="Be Vietnam Ultra-Bold"/>
              </a:rPr>
              <a:t>6</a:t>
            </a:r>
          </a:p>
        </p:txBody>
      </p:sp>
      <p:sp>
        <p:nvSpPr>
          <p:cNvPr id="25" name="TextBox 25"/>
          <p:cNvSpPr txBox="1"/>
          <p:nvPr/>
        </p:nvSpPr>
        <p:spPr>
          <a:xfrm>
            <a:off x="10972800" y="7136362"/>
            <a:ext cx="4684864" cy="435247"/>
          </a:xfrm>
          <a:prstGeom prst="rect">
            <a:avLst/>
          </a:prstGeom>
        </p:spPr>
        <p:txBody>
          <a:bodyPr lIns="0" tIns="0" rIns="0" bIns="0" rtlCol="0" anchor="t">
            <a:spAutoFit/>
          </a:bodyPr>
          <a:lstStyle/>
          <a:p>
            <a:pPr algn="l">
              <a:lnSpc>
                <a:spcPts val="3779"/>
              </a:lnSpc>
            </a:pPr>
            <a:r>
              <a:rPr lang="en-US" sz="2500" b="1" dirty="0" err="1">
                <a:solidFill>
                  <a:srgbClr val="1B1C54"/>
                </a:solidFill>
                <a:latin typeface="Be Vietnam Ultra-Bold"/>
                <a:ea typeface="Be Vietnam Ultra-Bold"/>
                <a:cs typeface="Be Vietnam Ultra-Bold"/>
                <a:sym typeface="Be Vietnam Ultra-Bold"/>
              </a:rPr>
              <a:t>Chuẩn</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hóa</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bảo</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mật</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hệ</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thống</a:t>
            </a:r>
            <a:endParaRPr lang="en-US" sz="2500" b="1" dirty="0">
              <a:solidFill>
                <a:srgbClr val="1B1C54"/>
              </a:solidFill>
              <a:latin typeface="Be Vietnam Ultra-Bold"/>
              <a:ea typeface="Be Vietnam Ultra-Bold"/>
              <a:cs typeface="Be Vietnam Ultra-Bold"/>
              <a:sym typeface="Be Vietnam Ultra-Bold"/>
            </a:endParaRPr>
          </a:p>
        </p:txBody>
      </p:sp>
      <p:grpSp>
        <p:nvGrpSpPr>
          <p:cNvPr id="26" name="Group 26"/>
          <p:cNvGrpSpPr/>
          <p:nvPr/>
        </p:nvGrpSpPr>
        <p:grpSpPr>
          <a:xfrm>
            <a:off x="1697543" y="7063676"/>
            <a:ext cx="648291" cy="64829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vi-VN"/>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sp>
        <p:nvSpPr>
          <p:cNvPr id="29" name="TextBox 29"/>
          <p:cNvSpPr txBox="1"/>
          <p:nvPr/>
        </p:nvSpPr>
        <p:spPr>
          <a:xfrm>
            <a:off x="2745885" y="7136362"/>
            <a:ext cx="6014425" cy="435247"/>
          </a:xfrm>
          <a:prstGeom prst="rect">
            <a:avLst/>
          </a:prstGeom>
        </p:spPr>
        <p:txBody>
          <a:bodyPr wrap="square" lIns="0" tIns="0" rIns="0" bIns="0" rtlCol="0" anchor="t">
            <a:spAutoFit/>
          </a:bodyPr>
          <a:lstStyle/>
          <a:p>
            <a:pPr algn="l">
              <a:lnSpc>
                <a:spcPts val="3779"/>
              </a:lnSpc>
            </a:pPr>
            <a:r>
              <a:rPr lang="vi-VN" sz="2500" b="1" dirty="0">
                <a:solidFill>
                  <a:srgbClr val="1B1C54"/>
                </a:solidFill>
                <a:latin typeface="Be Vietnam Ultra-Bold"/>
                <a:ea typeface="Be Vietnam Ultra-Bold"/>
                <a:cs typeface="Be Vietnam Ultra-Bold"/>
                <a:sym typeface="Be Vietnam Ultra-Bold"/>
              </a:rPr>
              <a:t>Quản lý hàng tồn kho chính xác hơn</a:t>
            </a:r>
            <a:endParaRPr lang="en-US" sz="2500" b="1" dirty="0">
              <a:solidFill>
                <a:srgbClr val="1B1C54"/>
              </a:solidFill>
              <a:latin typeface="Be Vietnam Ultra-Bold"/>
              <a:ea typeface="Be Vietnam Ultra-Bold"/>
              <a:cs typeface="Be Vietnam Ultra-Bold"/>
              <a:sym typeface="Be Vietnam Ultra-Bold"/>
            </a:endParaRPr>
          </a:p>
        </p:txBody>
      </p:sp>
      <p:sp>
        <p:nvSpPr>
          <p:cNvPr id="30" name="TextBox 30"/>
          <p:cNvSpPr txBox="1"/>
          <p:nvPr/>
        </p:nvSpPr>
        <p:spPr>
          <a:xfrm>
            <a:off x="1697543" y="7098262"/>
            <a:ext cx="648291" cy="455295"/>
          </a:xfrm>
          <a:prstGeom prst="rect">
            <a:avLst/>
          </a:prstGeom>
        </p:spPr>
        <p:txBody>
          <a:bodyPr lIns="0" tIns="0" rIns="0" bIns="0" rtlCol="0" anchor="t">
            <a:spAutoFit/>
          </a:bodyPr>
          <a:lstStyle/>
          <a:p>
            <a:pPr algn="ctr">
              <a:lnSpc>
                <a:spcPts val="3779"/>
              </a:lnSpc>
            </a:pPr>
            <a:r>
              <a:rPr lang="en-US" sz="2699" b="1">
                <a:solidFill>
                  <a:srgbClr val="FFFFFF"/>
                </a:solidFill>
                <a:latin typeface="Be Vietnam Ultra-Bold"/>
                <a:ea typeface="Be Vietnam Ultra-Bold"/>
                <a:cs typeface="Be Vietnam Ultra-Bold"/>
                <a:sym typeface="Be Vietnam Ultra-Bold"/>
              </a:rPr>
              <a:t>3</a:t>
            </a:r>
          </a:p>
        </p:txBody>
      </p:sp>
      <p:grpSp>
        <p:nvGrpSpPr>
          <p:cNvPr id="31" name="Group 31"/>
          <p:cNvGrpSpPr/>
          <p:nvPr/>
        </p:nvGrpSpPr>
        <p:grpSpPr>
          <a:xfrm>
            <a:off x="1697543" y="4425839"/>
            <a:ext cx="8371477" cy="648291"/>
            <a:chOff x="0" y="0"/>
            <a:chExt cx="11161970" cy="864388"/>
          </a:xfrm>
        </p:grpSpPr>
        <p:grpSp>
          <p:nvGrpSpPr>
            <p:cNvPr id="32" name="Group 32"/>
            <p:cNvGrpSpPr/>
            <p:nvPr/>
          </p:nvGrpSpPr>
          <p:grpSpPr>
            <a:xfrm>
              <a:off x="0" y="0"/>
              <a:ext cx="864388" cy="864388"/>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vi-VN"/>
              </a:p>
            </p:txBody>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sp>
          <p:nvSpPr>
            <p:cNvPr id="35" name="TextBox 35"/>
            <p:cNvSpPr txBox="1"/>
            <p:nvPr/>
          </p:nvSpPr>
          <p:spPr>
            <a:xfrm>
              <a:off x="1397787" y="112789"/>
              <a:ext cx="9764183" cy="587768"/>
            </a:xfrm>
            <a:prstGeom prst="rect">
              <a:avLst/>
            </a:prstGeom>
          </p:spPr>
          <p:txBody>
            <a:bodyPr wrap="square" lIns="0" tIns="0" rIns="0" bIns="0" rtlCol="0" anchor="t">
              <a:spAutoFit/>
            </a:bodyPr>
            <a:lstStyle/>
            <a:p>
              <a:pPr algn="l">
                <a:lnSpc>
                  <a:spcPts val="3779"/>
                </a:lnSpc>
              </a:pPr>
              <a:r>
                <a:rPr lang="en-US" sz="2500" b="1" dirty="0" err="1">
                  <a:solidFill>
                    <a:srgbClr val="1B1C54"/>
                  </a:solidFill>
                  <a:latin typeface="Be Vietnam Ultra-Bold"/>
                  <a:ea typeface="Be Vietnam Ultra-Bold"/>
                  <a:cs typeface="Be Vietnam Ultra-Bold"/>
                  <a:sym typeface="Be Vietnam Ultra-Bold"/>
                </a:rPr>
                <a:t>Tích</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hợp</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chức</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năng</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thanh</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toán</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trực</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tuyến</a:t>
              </a:r>
              <a:endParaRPr lang="en-US" sz="2500" b="1" dirty="0">
                <a:solidFill>
                  <a:srgbClr val="1B1C54"/>
                </a:solidFill>
                <a:latin typeface="Be Vietnam Ultra-Bold"/>
                <a:ea typeface="Be Vietnam Ultra-Bold"/>
                <a:cs typeface="Be Vietnam Ultra-Bold"/>
                <a:sym typeface="Be Vietnam Ultra-Bold"/>
              </a:endParaRPr>
            </a:p>
          </p:txBody>
        </p:sp>
        <p:sp>
          <p:nvSpPr>
            <p:cNvPr id="36" name="TextBox 36"/>
            <p:cNvSpPr txBox="1"/>
            <p:nvPr/>
          </p:nvSpPr>
          <p:spPr>
            <a:xfrm>
              <a:off x="0" y="61989"/>
              <a:ext cx="864388" cy="591185"/>
            </a:xfrm>
            <a:prstGeom prst="rect">
              <a:avLst/>
            </a:prstGeom>
          </p:spPr>
          <p:txBody>
            <a:bodyPr lIns="0" tIns="0" rIns="0" bIns="0" rtlCol="0" anchor="t">
              <a:spAutoFit/>
            </a:bodyPr>
            <a:lstStyle/>
            <a:p>
              <a:pPr algn="ctr">
                <a:lnSpc>
                  <a:spcPts val="3779"/>
                </a:lnSpc>
              </a:pPr>
              <a:r>
                <a:rPr lang="en-US" sz="2699" b="1">
                  <a:solidFill>
                    <a:srgbClr val="FFFFFF"/>
                  </a:solidFill>
                  <a:latin typeface="Be Vietnam Ultra-Bold"/>
                  <a:ea typeface="Be Vietnam Ultra-Bold"/>
                  <a:cs typeface="Be Vietnam Ultra-Bold"/>
                  <a:sym typeface="Be Vietnam Ultra-Bold"/>
                </a:rPr>
                <a:t>1</a:t>
              </a:r>
            </a:p>
          </p:txBody>
        </p:sp>
      </p:grpSp>
      <p:grpSp>
        <p:nvGrpSpPr>
          <p:cNvPr id="37" name="Group 37"/>
          <p:cNvGrpSpPr/>
          <p:nvPr/>
        </p:nvGrpSpPr>
        <p:grpSpPr>
          <a:xfrm>
            <a:off x="1697543" y="5794067"/>
            <a:ext cx="7616953" cy="648291"/>
            <a:chOff x="0" y="0"/>
            <a:chExt cx="10155938" cy="864388"/>
          </a:xfrm>
        </p:grpSpPr>
        <p:grpSp>
          <p:nvGrpSpPr>
            <p:cNvPr id="38" name="Group 38"/>
            <p:cNvGrpSpPr/>
            <p:nvPr/>
          </p:nvGrpSpPr>
          <p:grpSpPr>
            <a:xfrm>
              <a:off x="0" y="0"/>
              <a:ext cx="864388" cy="864388"/>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vi-VN"/>
              </a:p>
            </p:txBody>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sp>
          <p:nvSpPr>
            <p:cNvPr id="41" name="TextBox 41"/>
            <p:cNvSpPr txBox="1"/>
            <p:nvPr/>
          </p:nvSpPr>
          <p:spPr>
            <a:xfrm>
              <a:off x="1397788" y="112789"/>
              <a:ext cx="8758150" cy="587768"/>
            </a:xfrm>
            <a:prstGeom prst="rect">
              <a:avLst/>
            </a:prstGeom>
          </p:spPr>
          <p:txBody>
            <a:bodyPr wrap="square" lIns="0" tIns="0" rIns="0" bIns="0" rtlCol="0" anchor="t">
              <a:spAutoFit/>
            </a:bodyPr>
            <a:lstStyle/>
            <a:p>
              <a:pPr algn="l">
                <a:lnSpc>
                  <a:spcPts val="3779"/>
                </a:lnSpc>
              </a:pPr>
              <a:r>
                <a:rPr lang="en-US" sz="2500" b="1" dirty="0" err="1">
                  <a:solidFill>
                    <a:srgbClr val="1B1C54"/>
                  </a:solidFill>
                  <a:latin typeface="Be Vietnam Ultra-Bold"/>
                  <a:ea typeface="Be Vietnam Ultra-Bold"/>
                  <a:cs typeface="Be Vietnam Ultra-Bold"/>
                  <a:sym typeface="Be Vietnam Ultra-Bold"/>
                </a:rPr>
                <a:t>Nâng</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cấp</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hệ</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thống</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tìm</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kiếm</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và</a:t>
              </a:r>
              <a:r>
                <a:rPr lang="en-US" sz="2500" b="1" dirty="0">
                  <a:solidFill>
                    <a:srgbClr val="1B1C54"/>
                  </a:solidFill>
                  <a:latin typeface="Be Vietnam Ultra-Bold"/>
                  <a:ea typeface="Be Vietnam Ultra-Bold"/>
                  <a:cs typeface="Be Vietnam Ultra-Bold"/>
                  <a:sym typeface="Be Vietnam Ultra-Bold"/>
                </a:rPr>
                <a:t> </a:t>
              </a:r>
              <a:r>
                <a:rPr lang="en-US" sz="2500" b="1" dirty="0" err="1">
                  <a:solidFill>
                    <a:srgbClr val="1B1C54"/>
                  </a:solidFill>
                  <a:latin typeface="Be Vietnam Ultra-Bold"/>
                  <a:ea typeface="Be Vietnam Ultra-Bold"/>
                  <a:cs typeface="Be Vietnam Ultra-Bold"/>
                  <a:sym typeface="Be Vietnam Ultra-Bold"/>
                </a:rPr>
                <a:t>lọc</a:t>
              </a:r>
              <a:endParaRPr lang="en-US" sz="2500" b="1" dirty="0">
                <a:solidFill>
                  <a:srgbClr val="1B1C54"/>
                </a:solidFill>
                <a:latin typeface="Be Vietnam Ultra-Bold"/>
                <a:ea typeface="Be Vietnam Ultra-Bold"/>
                <a:cs typeface="Be Vietnam Ultra-Bold"/>
                <a:sym typeface="Be Vietnam Ultra-Bold"/>
              </a:endParaRPr>
            </a:p>
          </p:txBody>
        </p:sp>
        <p:sp>
          <p:nvSpPr>
            <p:cNvPr id="42" name="TextBox 42"/>
            <p:cNvSpPr txBox="1"/>
            <p:nvPr/>
          </p:nvSpPr>
          <p:spPr>
            <a:xfrm>
              <a:off x="0" y="61989"/>
              <a:ext cx="864388" cy="591185"/>
            </a:xfrm>
            <a:prstGeom prst="rect">
              <a:avLst/>
            </a:prstGeom>
          </p:spPr>
          <p:txBody>
            <a:bodyPr lIns="0" tIns="0" rIns="0" bIns="0" rtlCol="0" anchor="t">
              <a:spAutoFit/>
            </a:bodyPr>
            <a:lstStyle/>
            <a:p>
              <a:pPr algn="ctr">
                <a:lnSpc>
                  <a:spcPts val="3779"/>
                </a:lnSpc>
              </a:pPr>
              <a:r>
                <a:rPr lang="en-US" sz="2699" b="1">
                  <a:solidFill>
                    <a:srgbClr val="FFFFFF"/>
                  </a:solidFill>
                  <a:latin typeface="Be Vietnam Ultra-Bold"/>
                  <a:ea typeface="Be Vietnam Ultra-Bold"/>
                  <a:cs typeface="Be Vietnam Ultra-Bold"/>
                  <a:sym typeface="Be Vietnam Ultra-Bold"/>
                </a:rPr>
                <a:t>2</a:t>
              </a:r>
            </a:p>
          </p:txBody>
        </p:sp>
      </p:grpSp>
      <p:grpSp>
        <p:nvGrpSpPr>
          <p:cNvPr id="43" name="Group 43"/>
          <p:cNvGrpSpPr/>
          <p:nvPr/>
        </p:nvGrpSpPr>
        <p:grpSpPr>
          <a:xfrm>
            <a:off x="10133382" y="4425839"/>
            <a:ext cx="648291" cy="648291"/>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vi-VN"/>
            </a:p>
          </p:txBody>
        </p:sp>
        <p:sp>
          <p:nvSpPr>
            <p:cNvPr id="45" name="TextBox 45"/>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sp>
        <p:nvSpPr>
          <p:cNvPr id="46" name="TextBox 46"/>
          <p:cNvSpPr txBox="1"/>
          <p:nvPr/>
        </p:nvSpPr>
        <p:spPr>
          <a:xfrm>
            <a:off x="10926653" y="4485471"/>
            <a:ext cx="6797893" cy="435247"/>
          </a:xfrm>
          <a:prstGeom prst="rect">
            <a:avLst/>
          </a:prstGeom>
        </p:spPr>
        <p:txBody>
          <a:bodyPr wrap="square" lIns="0" tIns="0" rIns="0" bIns="0" rtlCol="0" anchor="t">
            <a:spAutoFit/>
          </a:bodyPr>
          <a:lstStyle/>
          <a:p>
            <a:pPr algn="l">
              <a:lnSpc>
                <a:spcPts val="3779"/>
              </a:lnSpc>
            </a:pPr>
            <a:r>
              <a:rPr lang="vi-VN" sz="2500" b="1" dirty="0">
                <a:solidFill>
                  <a:srgbClr val="1B1C54"/>
                </a:solidFill>
                <a:latin typeface="Be Vietnam Ultra-Bold"/>
                <a:ea typeface="Be Vietnam Ultra-Bold"/>
                <a:cs typeface="Be Vietnam Ultra-Bold"/>
                <a:sym typeface="Be Vietnam Ultra-Bold"/>
              </a:rPr>
              <a:t>Phát triển dashboard quản trị chi tiết hơn</a:t>
            </a:r>
            <a:endParaRPr lang="en-US" sz="2500" b="1" dirty="0">
              <a:solidFill>
                <a:srgbClr val="1B1C54"/>
              </a:solidFill>
              <a:latin typeface="Be Vietnam Ultra-Bold"/>
              <a:ea typeface="Be Vietnam Ultra-Bold"/>
              <a:cs typeface="Be Vietnam Ultra-Bold"/>
              <a:sym typeface="Be Vietnam Ultra-Bold"/>
            </a:endParaRPr>
          </a:p>
        </p:txBody>
      </p:sp>
      <p:sp>
        <p:nvSpPr>
          <p:cNvPr id="47" name="TextBox 47"/>
          <p:cNvSpPr txBox="1"/>
          <p:nvPr/>
        </p:nvSpPr>
        <p:spPr>
          <a:xfrm>
            <a:off x="10133382" y="4460424"/>
            <a:ext cx="648291" cy="455295"/>
          </a:xfrm>
          <a:prstGeom prst="rect">
            <a:avLst/>
          </a:prstGeom>
        </p:spPr>
        <p:txBody>
          <a:bodyPr lIns="0" tIns="0" rIns="0" bIns="0" rtlCol="0" anchor="t">
            <a:spAutoFit/>
          </a:bodyPr>
          <a:lstStyle/>
          <a:p>
            <a:pPr algn="ctr">
              <a:lnSpc>
                <a:spcPts val="3779"/>
              </a:lnSpc>
            </a:pPr>
            <a:r>
              <a:rPr lang="en-US" sz="2699" b="1">
                <a:solidFill>
                  <a:srgbClr val="FFFFFF"/>
                </a:solidFill>
                <a:latin typeface="Be Vietnam Ultra-Bold"/>
                <a:ea typeface="Be Vietnam Ultra-Bold"/>
                <a:cs typeface="Be Vietnam Ultra-Bold"/>
                <a:sym typeface="Be Vietnam Ultra-Bold"/>
              </a:rPr>
              <a:t>4</a:t>
            </a:r>
          </a:p>
        </p:txBody>
      </p:sp>
      <p:pic>
        <p:nvPicPr>
          <p:cNvPr id="48" name="Picture 47">
            <a:extLst>
              <a:ext uri="{FF2B5EF4-FFF2-40B4-BE49-F238E27FC236}">
                <a16:creationId xmlns:a16="http://schemas.microsoft.com/office/drawing/2014/main" id="{04040029-6060-E882-6674-EDAB1364523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72643" y="571500"/>
            <a:ext cx="1142713" cy="11427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607531" y="3538779"/>
            <a:ext cx="12628057" cy="4199098"/>
          </a:xfrm>
          <a:prstGeom prst="rect">
            <a:avLst/>
          </a:prstGeom>
        </p:spPr>
        <p:txBody>
          <a:bodyPr wrap="square" lIns="0" tIns="0" rIns="0" bIns="0" rtlCol="0" anchor="t">
            <a:spAutoFit/>
          </a:bodyPr>
          <a:lstStyle/>
          <a:p>
            <a:pPr lvl="0" algn="just">
              <a:lnSpc>
                <a:spcPts val="5621"/>
              </a:lnSpc>
              <a:spcBef>
                <a:spcPct val="0"/>
              </a:spcBef>
            </a:pPr>
            <a:r>
              <a:rPr lang="vi-VN" sz="2500" b="1" dirty="0">
                <a:solidFill>
                  <a:srgbClr val="1B1C54"/>
                </a:solidFill>
                <a:latin typeface="Be Vietnam Ultra-Bold"/>
                <a:ea typeface="Be Vietnam Ultra-Bold"/>
                <a:cs typeface="Be Vietnam Ultra-Bold"/>
                <a:sym typeface="Be Vietnam Ultra-Bold"/>
              </a:rPr>
              <a:t>Thông qua việc phát triển tiếp từ báo cáo thực tập sang đề án tốt nghiệp: phát triển Đề tài báo cáo thực tập tốt nghiệp “Nghiên cứu và phân tích thiết kế website quản lý thời trang” để phục vụ cho đề án tốt nghiệp dự kiến mang tên “Xây dựng website quản lý bán hàng thời trang cho Công ty TNHH Công nghệ số Trush”. Đồng thời, em mong muốn biến hệ thống từ bản thiết kế lý thuyết trở thành sản phẩm có tính ứng dụng cao.</a:t>
            </a:r>
            <a:endParaRPr lang="en-US" sz="2500" b="1" dirty="0">
              <a:solidFill>
                <a:srgbClr val="1B1C54"/>
              </a:solidFill>
              <a:latin typeface="Be Vietnam Ultra-Bold"/>
              <a:ea typeface="Be Vietnam Ultra-Bold"/>
              <a:cs typeface="Be Vietnam Ultra-Bold"/>
              <a:sym typeface="Be Vietnam Ultra-Bold"/>
            </a:endParaRPr>
          </a:p>
        </p:txBody>
      </p:sp>
      <p:sp>
        <p:nvSpPr>
          <p:cNvPr id="4" name="Freeform 4"/>
          <p:cNvSpPr/>
          <p:nvPr/>
        </p:nvSpPr>
        <p:spPr>
          <a:xfrm>
            <a:off x="-777553" y="-1631763"/>
            <a:ext cx="3402509" cy="3402509"/>
          </a:xfrm>
          <a:custGeom>
            <a:avLst/>
            <a:gdLst/>
            <a:ahLst/>
            <a:cxnLst/>
            <a:rect l="l" t="t" r="r" b="b"/>
            <a:pathLst>
              <a:path w="3402509" h="3402509">
                <a:moveTo>
                  <a:pt x="0" y="0"/>
                </a:moveTo>
                <a:lnTo>
                  <a:pt x="3402509" y="0"/>
                </a:lnTo>
                <a:lnTo>
                  <a:pt x="3402509" y="3402508"/>
                </a:lnTo>
                <a:lnTo>
                  <a:pt x="0" y="34025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5" name="Freeform 5"/>
          <p:cNvSpPr/>
          <p:nvPr/>
        </p:nvSpPr>
        <p:spPr>
          <a:xfrm rot="-10800000">
            <a:off x="15911556" y="8703935"/>
            <a:ext cx="3546601" cy="3546601"/>
          </a:xfrm>
          <a:custGeom>
            <a:avLst/>
            <a:gdLst/>
            <a:ahLst/>
            <a:cxnLst/>
            <a:rect l="l" t="t" r="r" b="b"/>
            <a:pathLst>
              <a:path w="3546601" h="3546601">
                <a:moveTo>
                  <a:pt x="0" y="0"/>
                </a:moveTo>
                <a:lnTo>
                  <a:pt x="3546601" y="0"/>
                </a:lnTo>
                <a:lnTo>
                  <a:pt x="3546601" y="3546602"/>
                </a:lnTo>
                <a:lnTo>
                  <a:pt x="0" y="354660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6" name="Freeform 6"/>
          <p:cNvSpPr/>
          <p:nvPr/>
        </p:nvSpPr>
        <p:spPr>
          <a:xfrm>
            <a:off x="-1814628" y="8104626"/>
            <a:ext cx="5686657" cy="2957061"/>
          </a:xfrm>
          <a:custGeom>
            <a:avLst/>
            <a:gdLst/>
            <a:ahLst/>
            <a:cxnLst/>
            <a:rect l="l" t="t" r="r" b="b"/>
            <a:pathLst>
              <a:path w="5686657" h="2957061">
                <a:moveTo>
                  <a:pt x="0" y="0"/>
                </a:moveTo>
                <a:lnTo>
                  <a:pt x="5686656" y="0"/>
                </a:lnTo>
                <a:lnTo>
                  <a:pt x="5686656" y="2957061"/>
                </a:lnTo>
                <a:lnTo>
                  <a:pt x="0" y="295706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vi-VN"/>
          </a:p>
        </p:txBody>
      </p:sp>
      <p:sp>
        <p:nvSpPr>
          <p:cNvPr id="7" name="Freeform 7"/>
          <p:cNvSpPr/>
          <p:nvPr/>
        </p:nvSpPr>
        <p:spPr>
          <a:xfrm>
            <a:off x="16594556" y="-552907"/>
            <a:ext cx="2650922" cy="1855645"/>
          </a:xfrm>
          <a:custGeom>
            <a:avLst/>
            <a:gdLst/>
            <a:ahLst/>
            <a:cxnLst/>
            <a:rect l="l" t="t" r="r" b="b"/>
            <a:pathLst>
              <a:path w="2650922" h="1855645">
                <a:moveTo>
                  <a:pt x="0" y="0"/>
                </a:moveTo>
                <a:lnTo>
                  <a:pt x="2650922" y="0"/>
                </a:lnTo>
                <a:lnTo>
                  <a:pt x="2650922" y="1855646"/>
                </a:lnTo>
                <a:lnTo>
                  <a:pt x="0" y="185564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vi-VN"/>
          </a:p>
        </p:txBody>
      </p:sp>
      <p:sp>
        <p:nvSpPr>
          <p:cNvPr id="8" name="Freeform 8"/>
          <p:cNvSpPr/>
          <p:nvPr/>
        </p:nvSpPr>
        <p:spPr>
          <a:xfrm>
            <a:off x="-2239088" y="1482105"/>
            <a:ext cx="3690493" cy="3519808"/>
          </a:xfrm>
          <a:custGeom>
            <a:avLst/>
            <a:gdLst/>
            <a:ahLst/>
            <a:cxnLst/>
            <a:rect l="l" t="t" r="r" b="b"/>
            <a:pathLst>
              <a:path w="3690493" h="3519808">
                <a:moveTo>
                  <a:pt x="0" y="0"/>
                </a:moveTo>
                <a:lnTo>
                  <a:pt x="3690493" y="0"/>
                </a:lnTo>
                <a:lnTo>
                  <a:pt x="3690493" y="3519808"/>
                </a:lnTo>
                <a:lnTo>
                  <a:pt x="0" y="3519808"/>
                </a:lnTo>
                <a:lnTo>
                  <a:pt x="0" y="0"/>
                </a:lnTo>
                <a:close/>
              </a:path>
            </a:pathLst>
          </a:custGeom>
          <a:blipFill>
            <a:blip r:embed="rId10">
              <a:alphaModFix amt="9999"/>
            </a:blip>
            <a:stretch>
              <a:fillRect/>
            </a:stretch>
          </a:blipFill>
        </p:spPr>
        <p:txBody>
          <a:bodyPr/>
          <a:lstStyle/>
          <a:p>
            <a:endParaRPr lang="vi-VN"/>
          </a:p>
        </p:txBody>
      </p:sp>
      <p:sp>
        <p:nvSpPr>
          <p:cNvPr id="9" name="Freeform 9"/>
          <p:cNvSpPr/>
          <p:nvPr/>
        </p:nvSpPr>
        <p:spPr>
          <a:xfrm>
            <a:off x="9921560" y="-34751"/>
            <a:ext cx="601603" cy="698832"/>
          </a:xfrm>
          <a:custGeom>
            <a:avLst/>
            <a:gdLst/>
            <a:ahLst/>
            <a:cxnLst/>
            <a:rect l="l" t="t" r="r" b="b"/>
            <a:pathLst>
              <a:path w="601603" h="698832">
                <a:moveTo>
                  <a:pt x="0" y="0"/>
                </a:moveTo>
                <a:lnTo>
                  <a:pt x="601603" y="0"/>
                </a:lnTo>
                <a:lnTo>
                  <a:pt x="601603" y="698832"/>
                </a:lnTo>
                <a:lnTo>
                  <a:pt x="0" y="698832"/>
                </a:lnTo>
                <a:lnTo>
                  <a:pt x="0" y="0"/>
                </a:lnTo>
                <a:close/>
              </a:path>
            </a:pathLst>
          </a:custGeom>
          <a:blipFill>
            <a:blip r:embed="rId11">
              <a:extLst>
                <a:ext uri="{96DAC541-7B7A-43D3-8B79-37D633B846F1}">
                  <asvg:svgBlip xmlns:asvg="http://schemas.microsoft.com/office/drawing/2016/SVG/main" r:embed="rId12"/>
                </a:ext>
              </a:extLst>
            </a:blip>
            <a:stretch>
              <a:fillRect r="-180319" b="-141318"/>
            </a:stretch>
          </a:blipFill>
        </p:spPr>
        <p:txBody>
          <a:bodyPr/>
          <a:lstStyle/>
          <a:p>
            <a:endParaRPr lang="vi-VN"/>
          </a:p>
        </p:txBody>
      </p:sp>
      <p:sp>
        <p:nvSpPr>
          <p:cNvPr id="12" name="TextBox 3">
            <a:extLst>
              <a:ext uri="{FF2B5EF4-FFF2-40B4-BE49-F238E27FC236}">
                <a16:creationId xmlns:a16="http://schemas.microsoft.com/office/drawing/2014/main" id="{4EEA60B8-5F07-1EBF-8ECA-F04E5297D42B}"/>
              </a:ext>
            </a:extLst>
          </p:cNvPr>
          <p:cNvSpPr txBox="1"/>
          <p:nvPr/>
        </p:nvSpPr>
        <p:spPr>
          <a:xfrm>
            <a:off x="6477000" y="1505580"/>
            <a:ext cx="12628057" cy="1162754"/>
          </a:xfrm>
          <a:prstGeom prst="rect">
            <a:avLst/>
          </a:prstGeom>
        </p:spPr>
        <p:txBody>
          <a:bodyPr wrap="square" lIns="0" tIns="0" rIns="0" bIns="0" rtlCol="0" anchor="t">
            <a:spAutoFit/>
          </a:bodyPr>
          <a:lstStyle/>
          <a:p>
            <a:pPr lvl="1">
              <a:lnSpc>
                <a:spcPts val="9950"/>
              </a:lnSpc>
              <a:spcBef>
                <a:spcPct val="0"/>
              </a:spcBef>
            </a:pPr>
            <a:r>
              <a:rPr lang="vi-VN" sz="7200" b="1" dirty="0">
                <a:solidFill>
                  <a:srgbClr val="1B1C54"/>
                </a:solidFill>
                <a:latin typeface="Be Vietnam Ultra-Bold"/>
                <a:ea typeface="Be Vietnam Ultra-Bold"/>
                <a:cs typeface="Be Vietnam Ultra-Bold"/>
                <a:sym typeface="Be Vietnam Ultra-Bold"/>
              </a:rPr>
              <a:t>KẾT LUẬN</a:t>
            </a:r>
            <a:endParaRPr lang="en-US" sz="7107" b="1" dirty="0">
              <a:solidFill>
                <a:srgbClr val="1B1C54"/>
              </a:solidFill>
              <a:latin typeface="Be Vietnam Ultra-Bold"/>
              <a:ea typeface="Be Vietnam Ultra-Bold"/>
              <a:cs typeface="Be Vietnam Ultra-Bold"/>
              <a:sym typeface="Be Vietnam Ultra-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777" b="-13777"/>
            </a:stretch>
          </a:blipFill>
        </p:spPr>
        <p:txBody>
          <a:bodyPr/>
          <a:lstStyle/>
          <a:p>
            <a:endParaRPr lang="vi-VN"/>
          </a:p>
        </p:txBody>
      </p:sp>
      <p:sp>
        <p:nvSpPr>
          <p:cNvPr id="3" name="TextBox 3"/>
          <p:cNvSpPr txBox="1"/>
          <p:nvPr/>
        </p:nvSpPr>
        <p:spPr>
          <a:xfrm>
            <a:off x="3846502" y="3604327"/>
            <a:ext cx="10594996" cy="4220194"/>
          </a:xfrm>
          <a:prstGeom prst="rect">
            <a:avLst/>
          </a:prstGeom>
        </p:spPr>
        <p:txBody>
          <a:bodyPr lIns="0" tIns="0" rIns="0" bIns="0" rtlCol="0" anchor="t">
            <a:spAutoFit/>
          </a:bodyPr>
          <a:lstStyle/>
          <a:p>
            <a:pPr marL="0" lvl="0" indent="0" algn="ctr">
              <a:lnSpc>
                <a:spcPts val="11301"/>
              </a:lnSpc>
            </a:pPr>
            <a:r>
              <a:rPr lang="en-US" sz="7484" b="1">
                <a:solidFill>
                  <a:srgbClr val="1B1C54"/>
                </a:solidFill>
                <a:latin typeface="Be Vietnam Ultra-Bold"/>
                <a:ea typeface="Be Vietnam Ultra-Bold"/>
                <a:cs typeface="Be Vietnam Ultra-Bold"/>
                <a:sym typeface="Be Vietnam Ultra-Bold"/>
              </a:rPr>
              <a:t>TRÂN TRỌNG CẢM ƠN THẦY CÔ VÀ CÁC BẠN ĐÃ LẮNG NGHE!</a:t>
            </a:r>
          </a:p>
        </p:txBody>
      </p:sp>
      <p:sp>
        <p:nvSpPr>
          <p:cNvPr id="4" name="Freeform 4"/>
          <p:cNvSpPr/>
          <p:nvPr/>
        </p:nvSpPr>
        <p:spPr>
          <a:xfrm>
            <a:off x="-342734" y="-315343"/>
            <a:ext cx="5300120" cy="1590036"/>
          </a:xfrm>
          <a:custGeom>
            <a:avLst/>
            <a:gdLst/>
            <a:ahLst/>
            <a:cxnLst/>
            <a:rect l="l" t="t" r="r" b="b"/>
            <a:pathLst>
              <a:path w="5300120" h="1590036">
                <a:moveTo>
                  <a:pt x="0" y="0"/>
                </a:moveTo>
                <a:lnTo>
                  <a:pt x="5300120" y="0"/>
                </a:lnTo>
                <a:lnTo>
                  <a:pt x="5300120" y="1590036"/>
                </a:lnTo>
                <a:lnTo>
                  <a:pt x="0" y="159003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5" name="Freeform 5"/>
          <p:cNvSpPr/>
          <p:nvPr/>
        </p:nvSpPr>
        <p:spPr>
          <a:xfrm flipV="1">
            <a:off x="12739546" y="8810023"/>
            <a:ext cx="6771660" cy="2090750"/>
          </a:xfrm>
          <a:custGeom>
            <a:avLst/>
            <a:gdLst/>
            <a:ahLst/>
            <a:cxnLst/>
            <a:rect l="l" t="t" r="r" b="b"/>
            <a:pathLst>
              <a:path w="6771660" h="2090750">
                <a:moveTo>
                  <a:pt x="0" y="2090750"/>
                </a:moveTo>
                <a:lnTo>
                  <a:pt x="6771659" y="2090750"/>
                </a:lnTo>
                <a:lnTo>
                  <a:pt x="6771659" y="0"/>
                </a:lnTo>
                <a:lnTo>
                  <a:pt x="0" y="0"/>
                </a:lnTo>
                <a:lnTo>
                  <a:pt x="0" y="209075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6" name="Freeform 6"/>
          <p:cNvSpPr/>
          <p:nvPr/>
        </p:nvSpPr>
        <p:spPr>
          <a:xfrm>
            <a:off x="-3550727" y="7158584"/>
            <a:ext cx="6339453" cy="5998708"/>
          </a:xfrm>
          <a:custGeom>
            <a:avLst/>
            <a:gdLst/>
            <a:ahLst/>
            <a:cxnLst/>
            <a:rect l="l" t="t" r="r" b="b"/>
            <a:pathLst>
              <a:path w="6339453" h="5998708">
                <a:moveTo>
                  <a:pt x="0" y="0"/>
                </a:moveTo>
                <a:lnTo>
                  <a:pt x="6339454" y="0"/>
                </a:lnTo>
                <a:lnTo>
                  <a:pt x="6339454" y="5998708"/>
                </a:lnTo>
                <a:lnTo>
                  <a:pt x="0" y="59987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7" name="Freeform 7"/>
          <p:cNvSpPr/>
          <p:nvPr/>
        </p:nvSpPr>
        <p:spPr>
          <a:xfrm rot="-10800000" flipV="1">
            <a:off x="15397762" y="-1724903"/>
            <a:ext cx="5985164" cy="4114800"/>
          </a:xfrm>
          <a:custGeom>
            <a:avLst/>
            <a:gdLst/>
            <a:ahLst/>
            <a:cxnLst/>
            <a:rect l="l" t="t" r="r" b="b"/>
            <a:pathLst>
              <a:path w="5985164" h="4114800">
                <a:moveTo>
                  <a:pt x="0" y="4114800"/>
                </a:moveTo>
                <a:lnTo>
                  <a:pt x="5985164" y="4114800"/>
                </a:lnTo>
                <a:lnTo>
                  <a:pt x="5985164" y="0"/>
                </a:lnTo>
                <a:lnTo>
                  <a:pt x="0" y="0"/>
                </a:lnTo>
                <a:lnTo>
                  <a:pt x="0" y="411480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8" name="Freeform 8"/>
          <p:cNvSpPr/>
          <p:nvPr/>
        </p:nvSpPr>
        <p:spPr>
          <a:xfrm rot="2530144">
            <a:off x="16963009" y="3602035"/>
            <a:ext cx="3536327" cy="3995850"/>
          </a:xfrm>
          <a:custGeom>
            <a:avLst/>
            <a:gdLst/>
            <a:ahLst/>
            <a:cxnLst/>
            <a:rect l="l" t="t" r="r" b="b"/>
            <a:pathLst>
              <a:path w="3536327" h="3995850">
                <a:moveTo>
                  <a:pt x="0" y="0"/>
                </a:moveTo>
                <a:lnTo>
                  <a:pt x="3536328" y="0"/>
                </a:lnTo>
                <a:lnTo>
                  <a:pt x="3536328" y="3995850"/>
                </a:lnTo>
                <a:lnTo>
                  <a:pt x="0" y="3995850"/>
                </a:lnTo>
                <a:lnTo>
                  <a:pt x="0" y="0"/>
                </a:lnTo>
                <a:close/>
              </a:path>
            </a:pathLst>
          </a:custGeom>
          <a:blipFill>
            <a:blip r:embed="rId11">
              <a:alphaModFix amt="9999"/>
            </a:blip>
            <a:stretch>
              <a:fillRect/>
            </a:stretch>
          </a:blipFill>
        </p:spPr>
        <p:txBody>
          <a:bodyPr/>
          <a:lstStyle/>
          <a:p>
            <a:endParaRPr lang="vi-VN"/>
          </a:p>
        </p:txBody>
      </p:sp>
      <p:sp>
        <p:nvSpPr>
          <p:cNvPr id="10" name="TextBox 10"/>
          <p:cNvSpPr txBox="1"/>
          <p:nvPr/>
        </p:nvSpPr>
        <p:spPr>
          <a:xfrm>
            <a:off x="5742461" y="558398"/>
            <a:ext cx="6584977" cy="964559"/>
          </a:xfrm>
          <a:prstGeom prst="rect">
            <a:avLst/>
          </a:prstGeom>
        </p:spPr>
        <p:txBody>
          <a:bodyPr lIns="0" tIns="0" rIns="0" bIns="0" rtlCol="0" anchor="t">
            <a:spAutoFit/>
          </a:bodyPr>
          <a:lstStyle/>
          <a:p>
            <a:pPr algn="ctr">
              <a:lnSpc>
                <a:spcPts val="3919"/>
              </a:lnSpc>
            </a:pPr>
            <a:r>
              <a:rPr lang="vi-VN" sz="2800" b="1" dirty="0">
                <a:solidFill>
                  <a:srgbClr val="1B1C54"/>
                </a:solidFill>
                <a:latin typeface="Be Vietnam Ultra-Bold"/>
                <a:ea typeface="Be Vietnam Ultra-Bold"/>
                <a:cs typeface="Be Vietnam Ultra-Bold"/>
                <a:sym typeface="Be Vietnam Ultra-Bold"/>
              </a:rPr>
              <a:t>TRƯỜNG ĐẠI HỌC MỎ - ĐỊA CHẤT</a:t>
            </a:r>
            <a:br>
              <a:rPr lang="vi-VN" sz="2800" b="1" dirty="0">
                <a:solidFill>
                  <a:srgbClr val="1B1C54"/>
                </a:solidFill>
                <a:latin typeface="Be Vietnam Ultra-Bold"/>
                <a:ea typeface="Be Vietnam Ultra-Bold"/>
                <a:cs typeface="Be Vietnam Ultra-Bold"/>
                <a:sym typeface="Be Vietnam Ultra-Bold"/>
              </a:rPr>
            </a:br>
            <a:r>
              <a:rPr lang="vi-VN" sz="2800" b="1" dirty="0">
                <a:solidFill>
                  <a:srgbClr val="1B1C54"/>
                </a:solidFill>
                <a:latin typeface="Be Vietnam Ultra-Bold"/>
                <a:ea typeface="Be Vietnam Ultra-Bold"/>
                <a:cs typeface="Be Vietnam Ultra-Bold"/>
                <a:sym typeface="Be Vietnam Ultra-Bold"/>
              </a:rPr>
              <a:t>KHOA CÔNG NGHỆ THÔNG TIN</a:t>
            </a:r>
            <a:endParaRPr lang="en-US" sz="2800" b="1" dirty="0">
              <a:solidFill>
                <a:srgbClr val="1B1C54"/>
              </a:solidFill>
              <a:latin typeface="Be Vietnam Ultra-Bold"/>
              <a:ea typeface="Be Vietnam Ultra-Bold"/>
              <a:cs typeface="Be Vietnam Ultra-Bold"/>
              <a:sym typeface="Be Vietnam Ultra-Bold"/>
            </a:endParaRPr>
          </a:p>
        </p:txBody>
      </p:sp>
      <p:pic>
        <p:nvPicPr>
          <p:cNvPr id="9" name="Picture 8">
            <a:extLst>
              <a:ext uri="{FF2B5EF4-FFF2-40B4-BE49-F238E27FC236}">
                <a16:creationId xmlns:a16="http://schemas.microsoft.com/office/drawing/2014/main" id="{703C68AF-A26C-A871-7634-5F7CD1F7A63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72643" y="1818541"/>
            <a:ext cx="1142713" cy="11427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5444" b="-35444"/>
            </a:stretch>
          </a:blipFill>
        </p:spPr>
        <p:txBody>
          <a:bodyPr/>
          <a:lstStyle/>
          <a:p>
            <a:endParaRPr lang="vi-VN"/>
          </a:p>
        </p:txBody>
      </p:sp>
      <p:sp>
        <p:nvSpPr>
          <p:cNvPr id="3" name="Freeform 3"/>
          <p:cNvSpPr/>
          <p:nvPr/>
        </p:nvSpPr>
        <p:spPr>
          <a:xfrm rot="-10800000">
            <a:off x="14967148" y="7925424"/>
            <a:ext cx="3851905" cy="3851905"/>
          </a:xfrm>
          <a:custGeom>
            <a:avLst/>
            <a:gdLst/>
            <a:ahLst/>
            <a:cxnLst/>
            <a:rect l="l" t="t" r="r" b="b"/>
            <a:pathLst>
              <a:path w="3851905" h="3851905">
                <a:moveTo>
                  <a:pt x="0" y="0"/>
                </a:moveTo>
                <a:lnTo>
                  <a:pt x="3851905" y="0"/>
                </a:lnTo>
                <a:lnTo>
                  <a:pt x="3851905" y="3851905"/>
                </a:lnTo>
                <a:lnTo>
                  <a:pt x="0" y="385190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grpSp>
        <p:nvGrpSpPr>
          <p:cNvPr id="4" name="Group 4"/>
          <p:cNvGrpSpPr/>
          <p:nvPr/>
        </p:nvGrpSpPr>
        <p:grpSpPr>
          <a:xfrm>
            <a:off x="11243049" y="3048925"/>
            <a:ext cx="4715120" cy="6383596"/>
            <a:chOff x="0" y="0"/>
            <a:chExt cx="812800" cy="1080869"/>
          </a:xfrm>
        </p:grpSpPr>
        <p:sp>
          <p:nvSpPr>
            <p:cNvPr id="5" name="Freeform 5"/>
            <p:cNvSpPr/>
            <p:nvPr/>
          </p:nvSpPr>
          <p:spPr>
            <a:xfrm>
              <a:off x="0" y="0"/>
              <a:ext cx="812800" cy="1080869"/>
            </a:xfrm>
            <a:custGeom>
              <a:avLst/>
              <a:gdLst/>
              <a:ahLst/>
              <a:cxnLst/>
              <a:rect l="l" t="t" r="r" b="b"/>
              <a:pathLst>
                <a:path w="812800" h="1080869">
                  <a:moveTo>
                    <a:pt x="50173" y="0"/>
                  </a:moveTo>
                  <a:lnTo>
                    <a:pt x="762627" y="0"/>
                  </a:lnTo>
                  <a:cubicBezTo>
                    <a:pt x="775934" y="0"/>
                    <a:pt x="788695" y="5286"/>
                    <a:pt x="798105" y="14695"/>
                  </a:cubicBezTo>
                  <a:cubicBezTo>
                    <a:pt x="807514" y="24105"/>
                    <a:pt x="812800" y="36866"/>
                    <a:pt x="812800" y="50173"/>
                  </a:cubicBezTo>
                  <a:lnTo>
                    <a:pt x="812800" y="1030696"/>
                  </a:lnTo>
                  <a:cubicBezTo>
                    <a:pt x="812800" y="1058406"/>
                    <a:pt x="790337" y="1080869"/>
                    <a:pt x="762627" y="1080869"/>
                  </a:cubicBezTo>
                  <a:lnTo>
                    <a:pt x="50173" y="1080869"/>
                  </a:lnTo>
                  <a:cubicBezTo>
                    <a:pt x="36866" y="1080869"/>
                    <a:pt x="24105" y="1075583"/>
                    <a:pt x="14695" y="1066174"/>
                  </a:cubicBezTo>
                  <a:cubicBezTo>
                    <a:pt x="5286" y="1056765"/>
                    <a:pt x="0" y="1044003"/>
                    <a:pt x="0" y="1030696"/>
                  </a:cubicBezTo>
                  <a:lnTo>
                    <a:pt x="0" y="50173"/>
                  </a:lnTo>
                  <a:cubicBezTo>
                    <a:pt x="0" y="36866"/>
                    <a:pt x="5286" y="24105"/>
                    <a:pt x="14695" y="14695"/>
                  </a:cubicBezTo>
                  <a:cubicBezTo>
                    <a:pt x="24105" y="5286"/>
                    <a:pt x="36866" y="0"/>
                    <a:pt x="50173" y="0"/>
                  </a:cubicBezTo>
                  <a:close/>
                </a:path>
              </a:pathLst>
            </a:custGeom>
            <a:blipFill>
              <a:blip r:embed="rId5"/>
              <a:stretch>
                <a:fillRect l="-68205" r="-68205"/>
              </a:stretch>
            </a:blipFill>
          </p:spPr>
          <p:txBody>
            <a:bodyPr/>
            <a:lstStyle/>
            <a:p>
              <a:endParaRPr lang="vi-VN"/>
            </a:p>
          </p:txBody>
        </p:sp>
      </p:grpSp>
      <p:sp>
        <p:nvSpPr>
          <p:cNvPr id="6" name="Freeform 6"/>
          <p:cNvSpPr/>
          <p:nvPr/>
        </p:nvSpPr>
        <p:spPr>
          <a:xfrm flipV="1">
            <a:off x="-877228" y="-1905928"/>
            <a:ext cx="3811856" cy="3811856"/>
          </a:xfrm>
          <a:custGeom>
            <a:avLst/>
            <a:gdLst/>
            <a:ahLst/>
            <a:cxnLst/>
            <a:rect l="l" t="t" r="r" b="b"/>
            <a:pathLst>
              <a:path w="3811856" h="3811856">
                <a:moveTo>
                  <a:pt x="0" y="3811856"/>
                </a:moveTo>
                <a:lnTo>
                  <a:pt x="3811856" y="3811856"/>
                </a:lnTo>
                <a:lnTo>
                  <a:pt x="3811856" y="0"/>
                </a:lnTo>
                <a:lnTo>
                  <a:pt x="0" y="0"/>
                </a:lnTo>
                <a:lnTo>
                  <a:pt x="0" y="3811856"/>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vi-VN"/>
          </a:p>
        </p:txBody>
      </p:sp>
      <p:sp>
        <p:nvSpPr>
          <p:cNvPr id="7" name="Freeform 7"/>
          <p:cNvSpPr/>
          <p:nvPr/>
        </p:nvSpPr>
        <p:spPr>
          <a:xfrm>
            <a:off x="14336853" y="-358548"/>
            <a:ext cx="5844895" cy="1804680"/>
          </a:xfrm>
          <a:custGeom>
            <a:avLst/>
            <a:gdLst/>
            <a:ahLst/>
            <a:cxnLst/>
            <a:rect l="l" t="t" r="r" b="b"/>
            <a:pathLst>
              <a:path w="5844895" h="1804680">
                <a:moveTo>
                  <a:pt x="0" y="0"/>
                </a:moveTo>
                <a:lnTo>
                  <a:pt x="5844894" y="0"/>
                </a:lnTo>
                <a:lnTo>
                  <a:pt x="5844894" y="1804680"/>
                </a:lnTo>
                <a:lnTo>
                  <a:pt x="0" y="1804680"/>
                </a:lnTo>
                <a:lnTo>
                  <a:pt x="0" y="0"/>
                </a:lnTo>
                <a:close/>
              </a:path>
            </a:pathLst>
          </a:custGeom>
          <a:blipFill>
            <a:blip r:embed="rId8">
              <a:extLst>
                <a:ext uri="{96DAC541-7B7A-43D3-8B79-37D633B846F1}">
                  <asvg:svgBlip xmlns:asvg="http://schemas.microsoft.com/office/drawing/2016/SVG/main" r:embed="rId9"/>
                </a:ext>
              </a:extLst>
            </a:blip>
            <a:stretch>
              <a:fillRect l="-51588" t="-117861"/>
            </a:stretch>
          </a:blipFill>
          <a:ln cap="sq">
            <a:noFill/>
            <a:prstDash val="solid"/>
            <a:miter/>
          </a:ln>
        </p:spPr>
        <p:txBody>
          <a:bodyPr/>
          <a:lstStyle/>
          <a:p>
            <a:endParaRPr lang="vi-VN"/>
          </a:p>
        </p:txBody>
      </p:sp>
      <p:sp>
        <p:nvSpPr>
          <p:cNvPr id="8" name="Freeform 8"/>
          <p:cNvSpPr/>
          <p:nvPr/>
        </p:nvSpPr>
        <p:spPr>
          <a:xfrm flipV="1">
            <a:off x="-1245854" y="8252359"/>
            <a:ext cx="8929965" cy="2466903"/>
          </a:xfrm>
          <a:custGeom>
            <a:avLst/>
            <a:gdLst/>
            <a:ahLst/>
            <a:cxnLst/>
            <a:rect l="l" t="t" r="r" b="b"/>
            <a:pathLst>
              <a:path w="8929965" h="2466903">
                <a:moveTo>
                  <a:pt x="0" y="2466902"/>
                </a:moveTo>
                <a:lnTo>
                  <a:pt x="8929964" y="2466902"/>
                </a:lnTo>
                <a:lnTo>
                  <a:pt x="8929964" y="0"/>
                </a:lnTo>
                <a:lnTo>
                  <a:pt x="0" y="0"/>
                </a:lnTo>
                <a:lnTo>
                  <a:pt x="0" y="2466902"/>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vi-VN"/>
          </a:p>
        </p:txBody>
      </p:sp>
      <p:sp>
        <p:nvSpPr>
          <p:cNvPr id="9" name="Freeform 9"/>
          <p:cNvSpPr/>
          <p:nvPr/>
        </p:nvSpPr>
        <p:spPr>
          <a:xfrm rot="9718100">
            <a:off x="16332305" y="3062517"/>
            <a:ext cx="3911390" cy="3217118"/>
          </a:xfrm>
          <a:custGeom>
            <a:avLst/>
            <a:gdLst/>
            <a:ahLst/>
            <a:cxnLst/>
            <a:rect l="l" t="t" r="r" b="b"/>
            <a:pathLst>
              <a:path w="3911390" h="3217118">
                <a:moveTo>
                  <a:pt x="0" y="0"/>
                </a:moveTo>
                <a:lnTo>
                  <a:pt x="3911390" y="0"/>
                </a:lnTo>
                <a:lnTo>
                  <a:pt x="3911390" y="3217118"/>
                </a:lnTo>
                <a:lnTo>
                  <a:pt x="0" y="3217118"/>
                </a:lnTo>
                <a:lnTo>
                  <a:pt x="0" y="0"/>
                </a:lnTo>
                <a:close/>
              </a:path>
            </a:pathLst>
          </a:custGeom>
          <a:blipFill>
            <a:blip r:embed="rId12">
              <a:alphaModFix amt="9999"/>
            </a:blip>
            <a:stretch>
              <a:fillRect/>
            </a:stretch>
          </a:blipFill>
        </p:spPr>
        <p:txBody>
          <a:bodyPr/>
          <a:lstStyle/>
          <a:p>
            <a:endParaRPr lang="vi-VN"/>
          </a:p>
        </p:txBody>
      </p:sp>
      <p:sp>
        <p:nvSpPr>
          <p:cNvPr id="10" name="TextBox 10"/>
          <p:cNvSpPr txBox="1"/>
          <p:nvPr/>
        </p:nvSpPr>
        <p:spPr>
          <a:xfrm>
            <a:off x="2667000" y="1549889"/>
            <a:ext cx="17297400" cy="1015663"/>
          </a:xfrm>
          <a:prstGeom prst="rect">
            <a:avLst/>
          </a:prstGeom>
        </p:spPr>
        <p:txBody>
          <a:bodyPr wrap="square" lIns="0" tIns="0" rIns="0" bIns="0" rtlCol="0" anchor="t">
            <a:spAutoFit/>
          </a:bodyPr>
          <a:lstStyle/>
          <a:p>
            <a:pPr lvl="0">
              <a:spcBef>
                <a:spcPct val="0"/>
              </a:spcBef>
            </a:pPr>
            <a:r>
              <a:rPr lang="vi-VN" sz="6600" b="1" dirty="0">
                <a:solidFill>
                  <a:srgbClr val="1B1C54"/>
                </a:solidFill>
                <a:latin typeface="Be Vietnam Ultra-Bold"/>
                <a:ea typeface="Be Vietnam Ultra-Bold"/>
                <a:cs typeface="Be Vietnam Ultra-Bold"/>
                <a:sym typeface="Be Vietnam Ultra-Bold"/>
              </a:rPr>
              <a:t>Công  ty TNHH Công nghệ số Trust </a:t>
            </a:r>
            <a:endParaRPr lang="en-US" sz="6600" b="1" dirty="0">
              <a:solidFill>
                <a:srgbClr val="1B1C54"/>
              </a:solidFill>
              <a:latin typeface="Be Vietnam Ultra-Bold"/>
              <a:ea typeface="Be Vietnam Ultra-Bold"/>
              <a:cs typeface="Be Vietnam Ultra-Bold"/>
              <a:sym typeface="Be Vietnam Ultra-Bold"/>
            </a:endParaRPr>
          </a:p>
        </p:txBody>
      </p:sp>
      <p:sp>
        <p:nvSpPr>
          <p:cNvPr id="11" name="TextBox 11"/>
          <p:cNvSpPr txBox="1"/>
          <p:nvPr/>
        </p:nvSpPr>
        <p:spPr>
          <a:xfrm>
            <a:off x="1059592" y="4077278"/>
            <a:ext cx="9856313" cy="3742819"/>
          </a:xfrm>
          <a:prstGeom prst="rect">
            <a:avLst/>
          </a:prstGeom>
        </p:spPr>
        <p:txBody>
          <a:bodyPr wrap="square" lIns="0" tIns="0" rIns="0" bIns="0" rtlCol="0" anchor="t">
            <a:spAutoFit/>
          </a:bodyPr>
          <a:lstStyle/>
          <a:p>
            <a:pPr algn="just"/>
            <a:r>
              <a:rPr lang="vi-VN" sz="3600" b="1" dirty="0">
                <a:solidFill>
                  <a:srgbClr val="1B1C54"/>
                </a:solidFill>
                <a:latin typeface="Be Vietnam"/>
                <a:ea typeface="Be Vietnam"/>
                <a:cs typeface="Be Vietnam"/>
                <a:sym typeface="Be Vietnam"/>
              </a:rPr>
              <a:t>Là doanh nghiệp hoạt động trong lĩnh vực giải pháp tích hợp hệ thống và chuyển đổi số tại Việt Nam.</a:t>
            </a:r>
          </a:p>
          <a:p>
            <a:pPr algn="just"/>
            <a:r>
              <a:rPr lang="vi-VN" sz="3600" b="1" dirty="0">
                <a:solidFill>
                  <a:srgbClr val="1B1C54"/>
                </a:solidFill>
                <a:latin typeface="Be Vietnam"/>
                <a:ea typeface="Be Vietnam"/>
                <a:cs typeface="Be Vietnam"/>
                <a:sym typeface="Be Vietnam"/>
              </a:rPr>
              <a:t>Trust kế thừa nhiều năm kinh nghiệm và nhanh chóng trở thành đối tác của các nhà mạng viễn thông và tập đoàn lớn.</a:t>
            </a:r>
          </a:p>
          <a:p>
            <a:pPr algn="just">
              <a:lnSpc>
                <a:spcPts val="3642"/>
              </a:lnSpc>
            </a:pPr>
            <a:endParaRPr lang="vi-VN" sz="2601" dirty="0">
              <a:solidFill>
                <a:srgbClr val="1B1C54"/>
              </a:solidFill>
              <a:latin typeface="Be Vietnam"/>
              <a:ea typeface="Be Vietnam"/>
              <a:cs typeface="Be Vietnam"/>
              <a:sym typeface="Be Vietnam"/>
            </a:endParaRPr>
          </a:p>
        </p:txBody>
      </p:sp>
      <p:pic>
        <p:nvPicPr>
          <p:cNvPr id="12" name="Picture 11">
            <a:extLst>
              <a:ext uri="{FF2B5EF4-FFF2-40B4-BE49-F238E27FC236}">
                <a16:creationId xmlns:a16="http://schemas.microsoft.com/office/drawing/2014/main" id="{23A10688-E725-3E27-B653-8033AE3B43C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72643" y="342900"/>
            <a:ext cx="1142713" cy="11427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E03A1-496E-9FF3-A432-E0C93D9318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BC069A-83E5-574D-4CC4-59D0D72414B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5451" b="-45451"/>
            </a:stretch>
          </a:blipFill>
        </p:spPr>
        <p:txBody>
          <a:bodyPr/>
          <a:lstStyle/>
          <a:p>
            <a:endParaRPr lang="vi-VN"/>
          </a:p>
        </p:txBody>
      </p:sp>
      <p:sp>
        <p:nvSpPr>
          <p:cNvPr id="3" name="Freeform 3">
            <a:extLst>
              <a:ext uri="{FF2B5EF4-FFF2-40B4-BE49-F238E27FC236}">
                <a16:creationId xmlns:a16="http://schemas.microsoft.com/office/drawing/2014/main" id="{44640023-FAD1-A1E7-8219-A7E25C6DD1E8}"/>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44999"/>
            </a:blip>
            <a:stretch>
              <a:fillRect/>
            </a:stretch>
          </a:blipFill>
        </p:spPr>
        <p:txBody>
          <a:bodyPr/>
          <a:lstStyle/>
          <a:p>
            <a:endParaRPr lang="vi-VN" dirty="0"/>
          </a:p>
        </p:txBody>
      </p:sp>
      <p:sp>
        <p:nvSpPr>
          <p:cNvPr id="4" name="Freeform 4">
            <a:extLst>
              <a:ext uri="{FF2B5EF4-FFF2-40B4-BE49-F238E27FC236}">
                <a16:creationId xmlns:a16="http://schemas.microsoft.com/office/drawing/2014/main" id="{8761FDF7-9E13-D699-F20A-3B7BD4AC63ED}"/>
              </a:ext>
            </a:extLst>
          </p:cNvPr>
          <p:cNvSpPr/>
          <p:nvPr/>
        </p:nvSpPr>
        <p:spPr>
          <a:xfrm rot="9739814">
            <a:off x="-1445012" y="1665074"/>
            <a:ext cx="2890024" cy="2967932"/>
          </a:xfrm>
          <a:custGeom>
            <a:avLst/>
            <a:gdLst/>
            <a:ahLst/>
            <a:cxnLst/>
            <a:rect l="l" t="t" r="r" b="b"/>
            <a:pathLst>
              <a:path w="2890024" h="2967932">
                <a:moveTo>
                  <a:pt x="0" y="0"/>
                </a:moveTo>
                <a:lnTo>
                  <a:pt x="2890024" y="0"/>
                </a:lnTo>
                <a:lnTo>
                  <a:pt x="2890024" y="2967931"/>
                </a:lnTo>
                <a:lnTo>
                  <a:pt x="0" y="2967931"/>
                </a:lnTo>
                <a:lnTo>
                  <a:pt x="0" y="0"/>
                </a:lnTo>
                <a:close/>
              </a:path>
            </a:pathLst>
          </a:custGeom>
          <a:blipFill>
            <a:blip r:embed="rId4">
              <a:alphaModFix amt="9999"/>
            </a:blip>
            <a:stretch>
              <a:fillRect/>
            </a:stretch>
          </a:blipFill>
        </p:spPr>
        <p:txBody>
          <a:bodyPr/>
          <a:lstStyle/>
          <a:p>
            <a:endParaRPr lang="vi-VN"/>
          </a:p>
        </p:txBody>
      </p:sp>
      <p:sp>
        <p:nvSpPr>
          <p:cNvPr id="5" name="Freeform 5">
            <a:extLst>
              <a:ext uri="{FF2B5EF4-FFF2-40B4-BE49-F238E27FC236}">
                <a16:creationId xmlns:a16="http://schemas.microsoft.com/office/drawing/2014/main" id="{C4F1E442-B4FB-6495-2EAC-AFF1E335E359}"/>
              </a:ext>
            </a:extLst>
          </p:cNvPr>
          <p:cNvSpPr/>
          <p:nvPr/>
        </p:nvSpPr>
        <p:spPr>
          <a:xfrm rot="-10800000">
            <a:off x="15946490" y="-1856663"/>
            <a:ext cx="3713326" cy="3713326"/>
          </a:xfrm>
          <a:custGeom>
            <a:avLst/>
            <a:gdLst/>
            <a:ahLst/>
            <a:cxnLst/>
            <a:rect l="l" t="t" r="r" b="b"/>
            <a:pathLst>
              <a:path w="3713326" h="3713326">
                <a:moveTo>
                  <a:pt x="0" y="0"/>
                </a:moveTo>
                <a:lnTo>
                  <a:pt x="3713326" y="0"/>
                </a:lnTo>
                <a:lnTo>
                  <a:pt x="3713326" y="3713326"/>
                </a:lnTo>
                <a:lnTo>
                  <a:pt x="0" y="371332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6" name="Freeform 6">
            <a:extLst>
              <a:ext uri="{FF2B5EF4-FFF2-40B4-BE49-F238E27FC236}">
                <a16:creationId xmlns:a16="http://schemas.microsoft.com/office/drawing/2014/main" id="{EBF70D17-D8D3-69BE-4FFB-E66BDD990653}"/>
              </a:ext>
            </a:extLst>
          </p:cNvPr>
          <p:cNvSpPr/>
          <p:nvPr/>
        </p:nvSpPr>
        <p:spPr>
          <a:xfrm>
            <a:off x="-1396348" y="8680301"/>
            <a:ext cx="4214440" cy="3455841"/>
          </a:xfrm>
          <a:custGeom>
            <a:avLst/>
            <a:gdLst/>
            <a:ahLst/>
            <a:cxnLst/>
            <a:rect l="l" t="t" r="r" b="b"/>
            <a:pathLst>
              <a:path w="4214440" h="3455841">
                <a:moveTo>
                  <a:pt x="0" y="0"/>
                </a:moveTo>
                <a:lnTo>
                  <a:pt x="4214440" y="0"/>
                </a:lnTo>
                <a:lnTo>
                  <a:pt x="4214440" y="3455841"/>
                </a:lnTo>
                <a:lnTo>
                  <a:pt x="0" y="345584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7" name="Freeform 7">
            <a:extLst>
              <a:ext uri="{FF2B5EF4-FFF2-40B4-BE49-F238E27FC236}">
                <a16:creationId xmlns:a16="http://schemas.microsoft.com/office/drawing/2014/main" id="{D16A6E9A-295F-8D28-9AAD-964946E02F4E}"/>
              </a:ext>
            </a:extLst>
          </p:cNvPr>
          <p:cNvSpPr/>
          <p:nvPr/>
        </p:nvSpPr>
        <p:spPr>
          <a:xfrm flipH="1">
            <a:off x="-1906192" y="-605688"/>
            <a:ext cx="4420184" cy="2110638"/>
          </a:xfrm>
          <a:custGeom>
            <a:avLst/>
            <a:gdLst/>
            <a:ahLst/>
            <a:cxnLst/>
            <a:rect l="l" t="t" r="r" b="b"/>
            <a:pathLst>
              <a:path w="4420184" h="2110638">
                <a:moveTo>
                  <a:pt x="4420184" y="0"/>
                </a:moveTo>
                <a:lnTo>
                  <a:pt x="0" y="0"/>
                </a:lnTo>
                <a:lnTo>
                  <a:pt x="0" y="2110638"/>
                </a:lnTo>
                <a:lnTo>
                  <a:pt x="4420184" y="2110638"/>
                </a:lnTo>
                <a:lnTo>
                  <a:pt x="4420184"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8" name="Freeform 8">
            <a:extLst>
              <a:ext uri="{FF2B5EF4-FFF2-40B4-BE49-F238E27FC236}">
                <a16:creationId xmlns:a16="http://schemas.microsoft.com/office/drawing/2014/main" id="{BFD39749-9A33-F33A-3899-560885A07D2A}"/>
              </a:ext>
            </a:extLst>
          </p:cNvPr>
          <p:cNvSpPr/>
          <p:nvPr/>
        </p:nvSpPr>
        <p:spPr>
          <a:xfrm>
            <a:off x="15361860" y="9166076"/>
            <a:ext cx="4501586" cy="2858507"/>
          </a:xfrm>
          <a:custGeom>
            <a:avLst/>
            <a:gdLst/>
            <a:ahLst/>
            <a:cxnLst/>
            <a:rect l="l" t="t" r="r" b="b"/>
            <a:pathLst>
              <a:path w="4501586" h="2858507">
                <a:moveTo>
                  <a:pt x="0" y="0"/>
                </a:moveTo>
                <a:lnTo>
                  <a:pt x="4501586" y="0"/>
                </a:lnTo>
                <a:lnTo>
                  <a:pt x="4501586" y="2858508"/>
                </a:lnTo>
                <a:lnTo>
                  <a:pt x="0" y="2858508"/>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9" name="Freeform 9">
            <a:extLst>
              <a:ext uri="{FF2B5EF4-FFF2-40B4-BE49-F238E27FC236}">
                <a16:creationId xmlns:a16="http://schemas.microsoft.com/office/drawing/2014/main" id="{FADBA95C-0F34-B702-DF4F-9D7D9FE3CA86}"/>
              </a:ext>
            </a:extLst>
          </p:cNvPr>
          <p:cNvSpPr/>
          <p:nvPr/>
        </p:nvSpPr>
        <p:spPr>
          <a:xfrm>
            <a:off x="-50368" y="2360211"/>
            <a:ext cx="658029" cy="900598"/>
          </a:xfrm>
          <a:custGeom>
            <a:avLst/>
            <a:gdLst/>
            <a:ahLst/>
            <a:cxnLst/>
            <a:rect l="l" t="t" r="r" b="b"/>
            <a:pathLst>
              <a:path w="658029" h="900598">
                <a:moveTo>
                  <a:pt x="0" y="0"/>
                </a:moveTo>
                <a:lnTo>
                  <a:pt x="658029" y="0"/>
                </a:lnTo>
                <a:lnTo>
                  <a:pt x="658029" y="900597"/>
                </a:lnTo>
                <a:lnTo>
                  <a:pt x="0" y="900597"/>
                </a:lnTo>
                <a:lnTo>
                  <a:pt x="0" y="0"/>
                </a:lnTo>
                <a:close/>
              </a:path>
            </a:pathLst>
          </a:custGeom>
          <a:blipFill>
            <a:blip r:embed="rId13">
              <a:extLst>
                <a:ext uri="{96DAC541-7B7A-43D3-8B79-37D633B846F1}">
                  <asvg:svgBlip xmlns:asvg="http://schemas.microsoft.com/office/drawing/2016/SVG/main" r:embed="rId14"/>
                </a:ext>
              </a:extLst>
            </a:blip>
            <a:stretch>
              <a:fillRect t="-89167"/>
            </a:stretch>
          </a:blipFill>
          <a:ln cap="sq">
            <a:noFill/>
            <a:prstDash val="solid"/>
            <a:miter/>
          </a:ln>
        </p:spPr>
        <p:txBody>
          <a:bodyPr/>
          <a:lstStyle/>
          <a:p>
            <a:endParaRPr lang="vi-VN"/>
          </a:p>
        </p:txBody>
      </p:sp>
      <p:grpSp>
        <p:nvGrpSpPr>
          <p:cNvPr id="10" name="Group 10">
            <a:extLst>
              <a:ext uri="{FF2B5EF4-FFF2-40B4-BE49-F238E27FC236}">
                <a16:creationId xmlns:a16="http://schemas.microsoft.com/office/drawing/2014/main" id="{181C8A88-EA99-C956-67FE-A23885DC7E52}"/>
              </a:ext>
            </a:extLst>
          </p:cNvPr>
          <p:cNvGrpSpPr/>
          <p:nvPr/>
        </p:nvGrpSpPr>
        <p:grpSpPr>
          <a:xfrm>
            <a:off x="3014582" y="3754077"/>
            <a:ext cx="5735684" cy="2913423"/>
            <a:chOff x="0" y="0"/>
            <a:chExt cx="2182935" cy="1379973"/>
          </a:xfrm>
        </p:grpSpPr>
        <p:sp>
          <p:nvSpPr>
            <p:cNvPr id="11" name="Freeform 11">
              <a:extLst>
                <a:ext uri="{FF2B5EF4-FFF2-40B4-BE49-F238E27FC236}">
                  <a16:creationId xmlns:a16="http://schemas.microsoft.com/office/drawing/2014/main" id="{97C429CC-81C3-8CFD-E0AE-61CCC83FE58B}"/>
                </a:ext>
              </a:extLst>
            </p:cNvPr>
            <p:cNvSpPr/>
            <p:nvPr/>
          </p:nvSpPr>
          <p:spPr>
            <a:xfrm>
              <a:off x="0" y="0"/>
              <a:ext cx="2182935" cy="1379973"/>
            </a:xfrm>
            <a:custGeom>
              <a:avLst/>
              <a:gdLst/>
              <a:ahLst/>
              <a:cxnLst/>
              <a:rect l="l" t="t" r="r" b="b"/>
              <a:pathLst>
                <a:path w="2182935" h="1379973">
                  <a:moveTo>
                    <a:pt x="45893" y="0"/>
                  </a:moveTo>
                  <a:lnTo>
                    <a:pt x="2137042" y="0"/>
                  </a:lnTo>
                  <a:cubicBezTo>
                    <a:pt x="2162388" y="0"/>
                    <a:pt x="2182935" y="20547"/>
                    <a:pt x="2182935" y="45893"/>
                  </a:cubicBezTo>
                  <a:lnTo>
                    <a:pt x="2182935" y="1334080"/>
                  </a:lnTo>
                  <a:cubicBezTo>
                    <a:pt x="2182935" y="1359426"/>
                    <a:pt x="2162388" y="1379973"/>
                    <a:pt x="2137042" y="1379973"/>
                  </a:cubicBezTo>
                  <a:lnTo>
                    <a:pt x="45893" y="1379973"/>
                  </a:lnTo>
                  <a:cubicBezTo>
                    <a:pt x="20547" y="1379973"/>
                    <a:pt x="0" y="1359426"/>
                    <a:pt x="0" y="1334080"/>
                  </a:cubicBezTo>
                  <a:lnTo>
                    <a:pt x="0" y="45893"/>
                  </a:lnTo>
                  <a:cubicBezTo>
                    <a:pt x="0" y="20547"/>
                    <a:pt x="20547" y="0"/>
                    <a:pt x="45893" y="0"/>
                  </a:cubicBezTo>
                  <a:close/>
                </a:path>
              </a:pathLst>
            </a:custGeom>
            <a:solidFill>
              <a:srgbClr val="1B1C54"/>
            </a:solidFill>
          </p:spPr>
          <p:txBody>
            <a:bodyPr/>
            <a:lstStyle/>
            <a:p>
              <a:endParaRPr lang="vi-VN"/>
            </a:p>
          </p:txBody>
        </p:sp>
        <p:sp>
          <p:nvSpPr>
            <p:cNvPr id="12" name="TextBox 12">
              <a:extLst>
                <a:ext uri="{FF2B5EF4-FFF2-40B4-BE49-F238E27FC236}">
                  <a16:creationId xmlns:a16="http://schemas.microsoft.com/office/drawing/2014/main" id="{504E1888-A38D-5A78-567F-9D85DF332C11}"/>
                </a:ext>
              </a:extLst>
            </p:cNvPr>
            <p:cNvSpPr txBox="1"/>
            <p:nvPr/>
          </p:nvSpPr>
          <p:spPr>
            <a:xfrm>
              <a:off x="0" y="-47625"/>
              <a:ext cx="2182935" cy="1427598"/>
            </a:xfrm>
            <a:prstGeom prst="rect">
              <a:avLst/>
            </a:prstGeom>
          </p:spPr>
          <p:txBody>
            <a:bodyPr lIns="35155" tIns="35155" rIns="35155" bIns="35155" rtlCol="0" anchor="ctr"/>
            <a:lstStyle/>
            <a:p>
              <a:pPr algn="ctr">
                <a:lnSpc>
                  <a:spcPts val="3780"/>
                </a:lnSpc>
              </a:pPr>
              <a:endParaRPr/>
            </a:p>
          </p:txBody>
        </p:sp>
      </p:grpSp>
      <p:grpSp>
        <p:nvGrpSpPr>
          <p:cNvPr id="18" name="Group 18">
            <a:extLst>
              <a:ext uri="{FF2B5EF4-FFF2-40B4-BE49-F238E27FC236}">
                <a16:creationId xmlns:a16="http://schemas.microsoft.com/office/drawing/2014/main" id="{3992C78E-5E17-9B67-26C2-671C43A409D9}"/>
              </a:ext>
            </a:extLst>
          </p:cNvPr>
          <p:cNvGrpSpPr/>
          <p:nvPr/>
        </p:nvGrpSpPr>
        <p:grpSpPr>
          <a:xfrm>
            <a:off x="9820650" y="3732793"/>
            <a:ext cx="5735684" cy="2858507"/>
            <a:chOff x="0" y="0"/>
            <a:chExt cx="2182935" cy="1379973"/>
          </a:xfrm>
        </p:grpSpPr>
        <p:sp>
          <p:nvSpPr>
            <p:cNvPr id="19" name="Freeform 19">
              <a:extLst>
                <a:ext uri="{FF2B5EF4-FFF2-40B4-BE49-F238E27FC236}">
                  <a16:creationId xmlns:a16="http://schemas.microsoft.com/office/drawing/2014/main" id="{660749CD-73F8-CFA7-037F-E2A1E29F9CAA}"/>
                </a:ext>
              </a:extLst>
            </p:cNvPr>
            <p:cNvSpPr/>
            <p:nvPr/>
          </p:nvSpPr>
          <p:spPr>
            <a:xfrm>
              <a:off x="0" y="0"/>
              <a:ext cx="2182935" cy="1379973"/>
            </a:xfrm>
            <a:custGeom>
              <a:avLst/>
              <a:gdLst/>
              <a:ahLst/>
              <a:cxnLst/>
              <a:rect l="l" t="t" r="r" b="b"/>
              <a:pathLst>
                <a:path w="2182935" h="1379973">
                  <a:moveTo>
                    <a:pt x="45893" y="0"/>
                  </a:moveTo>
                  <a:lnTo>
                    <a:pt x="2137042" y="0"/>
                  </a:lnTo>
                  <a:cubicBezTo>
                    <a:pt x="2162388" y="0"/>
                    <a:pt x="2182935" y="20547"/>
                    <a:pt x="2182935" y="45893"/>
                  </a:cubicBezTo>
                  <a:lnTo>
                    <a:pt x="2182935" y="1334080"/>
                  </a:lnTo>
                  <a:cubicBezTo>
                    <a:pt x="2182935" y="1359426"/>
                    <a:pt x="2162388" y="1379973"/>
                    <a:pt x="2137042" y="1379973"/>
                  </a:cubicBezTo>
                  <a:lnTo>
                    <a:pt x="45893" y="1379973"/>
                  </a:lnTo>
                  <a:cubicBezTo>
                    <a:pt x="20547" y="1379973"/>
                    <a:pt x="0" y="1359426"/>
                    <a:pt x="0" y="1334080"/>
                  </a:cubicBezTo>
                  <a:lnTo>
                    <a:pt x="0" y="45893"/>
                  </a:lnTo>
                  <a:cubicBezTo>
                    <a:pt x="0" y="20547"/>
                    <a:pt x="20547" y="0"/>
                    <a:pt x="45893" y="0"/>
                  </a:cubicBezTo>
                  <a:close/>
                </a:path>
              </a:pathLst>
            </a:custGeom>
            <a:solidFill>
              <a:srgbClr val="1B1C54"/>
            </a:solidFill>
          </p:spPr>
          <p:txBody>
            <a:bodyPr/>
            <a:lstStyle/>
            <a:p>
              <a:endParaRPr lang="vi-VN"/>
            </a:p>
          </p:txBody>
        </p:sp>
        <p:sp>
          <p:nvSpPr>
            <p:cNvPr id="20" name="TextBox 20">
              <a:extLst>
                <a:ext uri="{FF2B5EF4-FFF2-40B4-BE49-F238E27FC236}">
                  <a16:creationId xmlns:a16="http://schemas.microsoft.com/office/drawing/2014/main" id="{911473C3-DFA1-94BD-E1B1-2EEE2B0279FD}"/>
                </a:ext>
              </a:extLst>
            </p:cNvPr>
            <p:cNvSpPr txBox="1"/>
            <p:nvPr/>
          </p:nvSpPr>
          <p:spPr>
            <a:xfrm>
              <a:off x="0" y="-47625"/>
              <a:ext cx="2182935" cy="1427598"/>
            </a:xfrm>
            <a:prstGeom prst="rect">
              <a:avLst/>
            </a:prstGeom>
          </p:spPr>
          <p:txBody>
            <a:bodyPr lIns="35155" tIns="35155" rIns="35155" bIns="35155" rtlCol="0" anchor="ctr"/>
            <a:lstStyle/>
            <a:p>
              <a:pPr algn="ctr">
                <a:lnSpc>
                  <a:spcPts val="3780"/>
                </a:lnSpc>
              </a:pPr>
              <a:endParaRPr/>
            </a:p>
          </p:txBody>
        </p:sp>
      </p:grpSp>
      <p:grpSp>
        <p:nvGrpSpPr>
          <p:cNvPr id="24" name="Group 24">
            <a:extLst>
              <a:ext uri="{FF2B5EF4-FFF2-40B4-BE49-F238E27FC236}">
                <a16:creationId xmlns:a16="http://schemas.microsoft.com/office/drawing/2014/main" id="{6FC313AE-9BAF-C17A-81DB-6A95840CE1FE}"/>
              </a:ext>
            </a:extLst>
          </p:cNvPr>
          <p:cNvGrpSpPr/>
          <p:nvPr/>
        </p:nvGrpSpPr>
        <p:grpSpPr>
          <a:xfrm>
            <a:off x="3014582" y="6921506"/>
            <a:ext cx="5735684" cy="2962586"/>
            <a:chOff x="0" y="-166847"/>
            <a:chExt cx="7647579" cy="5086215"/>
          </a:xfrm>
        </p:grpSpPr>
        <p:grpSp>
          <p:nvGrpSpPr>
            <p:cNvPr id="25" name="Group 25">
              <a:extLst>
                <a:ext uri="{FF2B5EF4-FFF2-40B4-BE49-F238E27FC236}">
                  <a16:creationId xmlns:a16="http://schemas.microsoft.com/office/drawing/2014/main" id="{5C65FECE-F258-E4CD-80B6-273509197A7C}"/>
                </a:ext>
              </a:extLst>
            </p:cNvPr>
            <p:cNvGrpSpPr/>
            <p:nvPr/>
          </p:nvGrpSpPr>
          <p:grpSpPr>
            <a:xfrm>
              <a:off x="0" y="-166847"/>
              <a:ext cx="7647579" cy="5086215"/>
              <a:chOff x="0" y="-47625"/>
              <a:chExt cx="2182935" cy="1451816"/>
            </a:xfrm>
          </p:grpSpPr>
          <p:sp>
            <p:nvSpPr>
              <p:cNvPr id="26" name="Freeform 26">
                <a:extLst>
                  <a:ext uri="{FF2B5EF4-FFF2-40B4-BE49-F238E27FC236}">
                    <a16:creationId xmlns:a16="http://schemas.microsoft.com/office/drawing/2014/main" id="{F39CCED8-8158-286B-1F0C-C27526EBFE31}"/>
                  </a:ext>
                </a:extLst>
              </p:cNvPr>
              <p:cNvSpPr/>
              <p:nvPr/>
            </p:nvSpPr>
            <p:spPr>
              <a:xfrm>
                <a:off x="0" y="24218"/>
                <a:ext cx="2182935" cy="1379973"/>
              </a:xfrm>
              <a:custGeom>
                <a:avLst/>
                <a:gdLst/>
                <a:ahLst/>
                <a:cxnLst/>
                <a:rect l="l" t="t" r="r" b="b"/>
                <a:pathLst>
                  <a:path w="2182935" h="1379973">
                    <a:moveTo>
                      <a:pt x="50258" y="0"/>
                    </a:moveTo>
                    <a:lnTo>
                      <a:pt x="2132677" y="0"/>
                    </a:lnTo>
                    <a:cubicBezTo>
                      <a:pt x="2160434" y="0"/>
                      <a:pt x="2182935" y="22501"/>
                      <a:pt x="2182935" y="50258"/>
                    </a:cubicBezTo>
                    <a:lnTo>
                      <a:pt x="2182935" y="1329715"/>
                    </a:lnTo>
                    <a:cubicBezTo>
                      <a:pt x="2182935" y="1357472"/>
                      <a:pt x="2160434" y="1379973"/>
                      <a:pt x="2132677" y="1379973"/>
                    </a:cubicBezTo>
                    <a:lnTo>
                      <a:pt x="50258" y="1379973"/>
                    </a:lnTo>
                    <a:cubicBezTo>
                      <a:pt x="22501" y="1379973"/>
                      <a:pt x="0" y="1357472"/>
                      <a:pt x="0" y="1329715"/>
                    </a:cubicBezTo>
                    <a:lnTo>
                      <a:pt x="0" y="50258"/>
                    </a:lnTo>
                    <a:cubicBezTo>
                      <a:pt x="0" y="22501"/>
                      <a:pt x="22501" y="0"/>
                      <a:pt x="50258" y="0"/>
                    </a:cubicBezTo>
                    <a:close/>
                  </a:path>
                </a:pathLst>
              </a:custGeom>
              <a:solidFill>
                <a:srgbClr val="1B1C54"/>
              </a:solidFill>
            </p:spPr>
            <p:txBody>
              <a:bodyPr/>
              <a:lstStyle/>
              <a:p>
                <a:endParaRPr lang="vi-VN"/>
              </a:p>
            </p:txBody>
          </p:sp>
          <p:sp>
            <p:nvSpPr>
              <p:cNvPr id="27" name="TextBox 27">
                <a:extLst>
                  <a:ext uri="{FF2B5EF4-FFF2-40B4-BE49-F238E27FC236}">
                    <a16:creationId xmlns:a16="http://schemas.microsoft.com/office/drawing/2014/main" id="{9345FA70-0AF1-001B-4780-93F650BB0357}"/>
                  </a:ext>
                </a:extLst>
              </p:cNvPr>
              <p:cNvSpPr txBox="1"/>
              <p:nvPr/>
            </p:nvSpPr>
            <p:spPr>
              <a:xfrm>
                <a:off x="0" y="-47625"/>
                <a:ext cx="2182935" cy="1427598"/>
              </a:xfrm>
              <a:prstGeom prst="rect">
                <a:avLst/>
              </a:prstGeom>
            </p:spPr>
            <p:txBody>
              <a:bodyPr lIns="32101" tIns="32101" rIns="32101" bIns="32101" rtlCol="0" anchor="ctr"/>
              <a:lstStyle/>
              <a:p>
                <a:pPr algn="ctr">
                  <a:lnSpc>
                    <a:spcPts val="3780"/>
                  </a:lnSpc>
                </a:pPr>
                <a:endParaRPr/>
              </a:p>
            </p:txBody>
          </p:sp>
        </p:grpSp>
        <p:sp>
          <p:nvSpPr>
            <p:cNvPr id="28" name="TextBox 28">
              <a:extLst>
                <a:ext uri="{FF2B5EF4-FFF2-40B4-BE49-F238E27FC236}">
                  <a16:creationId xmlns:a16="http://schemas.microsoft.com/office/drawing/2014/main" id="{C7C2A54B-609F-DA00-5552-DF517CD7D969}"/>
                </a:ext>
              </a:extLst>
            </p:cNvPr>
            <p:cNvSpPr txBox="1"/>
            <p:nvPr/>
          </p:nvSpPr>
          <p:spPr>
            <a:xfrm>
              <a:off x="996011" y="1614913"/>
              <a:ext cx="5978152" cy="1590178"/>
            </a:xfrm>
            <a:prstGeom prst="rect">
              <a:avLst/>
            </a:prstGeom>
          </p:spPr>
          <p:txBody>
            <a:bodyPr lIns="0" tIns="0" rIns="0" bIns="0" rtlCol="0" anchor="t">
              <a:spAutoFit/>
            </a:bodyPr>
            <a:lstStyle/>
            <a:p>
              <a:pPr algn="l">
                <a:lnSpc>
                  <a:spcPts val="3215"/>
                </a:lnSpc>
              </a:pPr>
              <a:r>
                <a:rPr lang="vi-VN" sz="2296" b="1" dirty="0">
                  <a:solidFill>
                    <a:srgbClr val="FFFFFF"/>
                  </a:solidFill>
                  <a:latin typeface="Be Vietnam Ultra-Bold"/>
                  <a:ea typeface="Be Vietnam Ultra-Bold"/>
                  <a:cs typeface="Be Vietnam Ultra-Bold"/>
                  <a:sym typeface="Be Vietnam Ultra-Bold"/>
                </a:rPr>
                <a:t>Ứng dụng các kỹ thuật phân tích nghiệp vụ: sơ đồ Use Case, đặc tả yêu cầu người dùng.</a:t>
              </a:r>
              <a:endParaRPr lang="en-US" sz="2296" b="1" dirty="0">
                <a:solidFill>
                  <a:srgbClr val="FFFFFF"/>
                </a:solidFill>
                <a:latin typeface="Be Vietnam Ultra-Bold"/>
                <a:ea typeface="Be Vietnam Ultra-Bold"/>
                <a:cs typeface="Be Vietnam Ultra-Bold"/>
                <a:sym typeface="Be Vietnam Ultra-Bold"/>
              </a:endParaRPr>
            </a:p>
          </p:txBody>
        </p:sp>
        <p:sp>
          <p:nvSpPr>
            <p:cNvPr id="32" name="TextBox 32">
              <a:extLst>
                <a:ext uri="{FF2B5EF4-FFF2-40B4-BE49-F238E27FC236}">
                  <a16:creationId xmlns:a16="http://schemas.microsoft.com/office/drawing/2014/main" id="{EE116290-F627-B0F5-C3B3-893602EE52F7}"/>
                </a:ext>
              </a:extLst>
            </p:cNvPr>
            <p:cNvSpPr txBox="1"/>
            <p:nvPr/>
          </p:nvSpPr>
          <p:spPr>
            <a:xfrm>
              <a:off x="922576" y="488716"/>
              <a:ext cx="761488" cy="535083"/>
            </a:xfrm>
            <a:prstGeom prst="rect">
              <a:avLst/>
            </a:prstGeom>
          </p:spPr>
          <p:txBody>
            <a:bodyPr lIns="32101" tIns="32101" rIns="32101" bIns="32101" rtlCol="0" anchor="ctr"/>
            <a:lstStyle/>
            <a:p>
              <a:pPr algn="ctr">
                <a:lnSpc>
                  <a:spcPts val="4200"/>
                </a:lnSpc>
              </a:pPr>
              <a:endParaRPr/>
            </a:p>
          </p:txBody>
        </p:sp>
        <p:sp>
          <p:nvSpPr>
            <p:cNvPr id="33" name="TextBox 33">
              <a:extLst>
                <a:ext uri="{FF2B5EF4-FFF2-40B4-BE49-F238E27FC236}">
                  <a16:creationId xmlns:a16="http://schemas.microsoft.com/office/drawing/2014/main" id="{3F60ACD6-8ED8-EC66-652C-4342831DDA3E}"/>
                </a:ext>
              </a:extLst>
            </p:cNvPr>
            <p:cNvSpPr txBox="1"/>
            <p:nvPr/>
          </p:nvSpPr>
          <p:spPr>
            <a:xfrm>
              <a:off x="330831" y="628933"/>
              <a:ext cx="937216" cy="617122"/>
            </a:xfrm>
            <a:prstGeom prst="rect">
              <a:avLst/>
            </a:prstGeom>
          </p:spPr>
          <p:txBody>
            <a:bodyPr lIns="0" tIns="0" rIns="0" bIns="0" rtlCol="0" anchor="t">
              <a:spAutoFit/>
            </a:bodyPr>
            <a:lstStyle/>
            <a:p>
              <a:pPr algn="ctr">
                <a:lnSpc>
                  <a:spcPts val="3075"/>
                </a:lnSpc>
              </a:pPr>
              <a:endParaRPr lang="en-US" sz="2196" dirty="0">
                <a:solidFill>
                  <a:srgbClr val="FFFFFF"/>
                </a:solidFill>
                <a:latin typeface="Be Vietnam"/>
                <a:ea typeface="Be Vietnam"/>
                <a:cs typeface="Be Vietnam"/>
                <a:sym typeface="Be Vietnam"/>
              </a:endParaRPr>
            </a:p>
          </p:txBody>
        </p:sp>
      </p:grpSp>
      <p:grpSp>
        <p:nvGrpSpPr>
          <p:cNvPr id="34" name="Group 34">
            <a:extLst>
              <a:ext uri="{FF2B5EF4-FFF2-40B4-BE49-F238E27FC236}">
                <a16:creationId xmlns:a16="http://schemas.microsoft.com/office/drawing/2014/main" id="{BE5E6FA0-8BE0-6A94-F14E-03EEC98F721A}"/>
              </a:ext>
            </a:extLst>
          </p:cNvPr>
          <p:cNvGrpSpPr/>
          <p:nvPr/>
        </p:nvGrpSpPr>
        <p:grpSpPr>
          <a:xfrm>
            <a:off x="9820650" y="7141506"/>
            <a:ext cx="5735684" cy="2693167"/>
            <a:chOff x="0" y="0"/>
            <a:chExt cx="2182935" cy="1379973"/>
          </a:xfrm>
        </p:grpSpPr>
        <p:sp>
          <p:nvSpPr>
            <p:cNvPr id="35" name="Freeform 35">
              <a:extLst>
                <a:ext uri="{FF2B5EF4-FFF2-40B4-BE49-F238E27FC236}">
                  <a16:creationId xmlns:a16="http://schemas.microsoft.com/office/drawing/2014/main" id="{A2847AC4-B8B4-EF80-0CAB-87D9F24420FC}"/>
                </a:ext>
              </a:extLst>
            </p:cNvPr>
            <p:cNvSpPr/>
            <p:nvPr/>
          </p:nvSpPr>
          <p:spPr>
            <a:xfrm>
              <a:off x="0" y="0"/>
              <a:ext cx="2182935" cy="1379973"/>
            </a:xfrm>
            <a:custGeom>
              <a:avLst/>
              <a:gdLst/>
              <a:ahLst/>
              <a:cxnLst/>
              <a:rect l="l" t="t" r="r" b="b"/>
              <a:pathLst>
                <a:path w="2182935" h="1379973">
                  <a:moveTo>
                    <a:pt x="45893" y="0"/>
                  </a:moveTo>
                  <a:lnTo>
                    <a:pt x="2137042" y="0"/>
                  </a:lnTo>
                  <a:cubicBezTo>
                    <a:pt x="2162388" y="0"/>
                    <a:pt x="2182935" y="20547"/>
                    <a:pt x="2182935" y="45893"/>
                  </a:cubicBezTo>
                  <a:lnTo>
                    <a:pt x="2182935" y="1334080"/>
                  </a:lnTo>
                  <a:cubicBezTo>
                    <a:pt x="2182935" y="1359426"/>
                    <a:pt x="2162388" y="1379973"/>
                    <a:pt x="2137042" y="1379973"/>
                  </a:cubicBezTo>
                  <a:lnTo>
                    <a:pt x="45893" y="1379973"/>
                  </a:lnTo>
                  <a:cubicBezTo>
                    <a:pt x="20547" y="1379973"/>
                    <a:pt x="0" y="1359426"/>
                    <a:pt x="0" y="1334080"/>
                  </a:cubicBezTo>
                  <a:lnTo>
                    <a:pt x="0" y="45893"/>
                  </a:lnTo>
                  <a:cubicBezTo>
                    <a:pt x="0" y="20547"/>
                    <a:pt x="20547" y="0"/>
                    <a:pt x="45893" y="0"/>
                  </a:cubicBezTo>
                  <a:close/>
                </a:path>
              </a:pathLst>
            </a:custGeom>
            <a:solidFill>
              <a:srgbClr val="1B1C54"/>
            </a:solidFill>
          </p:spPr>
          <p:txBody>
            <a:bodyPr/>
            <a:lstStyle/>
            <a:p>
              <a:endParaRPr lang="vi-VN"/>
            </a:p>
          </p:txBody>
        </p:sp>
        <p:sp>
          <p:nvSpPr>
            <p:cNvPr id="36" name="TextBox 36">
              <a:extLst>
                <a:ext uri="{FF2B5EF4-FFF2-40B4-BE49-F238E27FC236}">
                  <a16:creationId xmlns:a16="http://schemas.microsoft.com/office/drawing/2014/main" id="{931FBF25-7304-F44A-ED5C-278F37D0B066}"/>
                </a:ext>
              </a:extLst>
            </p:cNvPr>
            <p:cNvSpPr txBox="1"/>
            <p:nvPr/>
          </p:nvSpPr>
          <p:spPr>
            <a:xfrm>
              <a:off x="0" y="-47625"/>
              <a:ext cx="2182935" cy="1427598"/>
            </a:xfrm>
            <a:prstGeom prst="rect">
              <a:avLst/>
            </a:prstGeom>
          </p:spPr>
          <p:txBody>
            <a:bodyPr lIns="35155" tIns="35155" rIns="35155" bIns="35155" rtlCol="0" anchor="ctr"/>
            <a:lstStyle/>
            <a:p>
              <a:pPr algn="ctr">
                <a:lnSpc>
                  <a:spcPts val="3780"/>
                </a:lnSpc>
              </a:pPr>
              <a:endParaRPr/>
            </a:p>
          </p:txBody>
        </p:sp>
      </p:grpSp>
      <p:sp>
        <p:nvSpPr>
          <p:cNvPr id="40" name="TextBox 40">
            <a:extLst>
              <a:ext uri="{FF2B5EF4-FFF2-40B4-BE49-F238E27FC236}">
                <a16:creationId xmlns:a16="http://schemas.microsoft.com/office/drawing/2014/main" id="{C8B10838-7F73-A1C0-C86D-629E87BBE025}"/>
              </a:ext>
            </a:extLst>
          </p:cNvPr>
          <p:cNvSpPr txBox="1"/>
          <p:nvPr/>
        </p:nvSpPr>
        <p:spPr>
          <a:xfrm>
            <a:off x="2263485" y="419100"/>
            <a:ext cx="15506717" cy="1148904"/>
          </a:xfrm>
          <a:prstGeom prst="rect">
            <a:avLst/>
          </a:prstGeom>
        </p:spPr>
        <p:txBody>
          <a:bodyPr wrap="square" lIns="0" tIns="0" rIns="0" bIns="0" rtlCol="0" anchor="t">
            <a:spAutoFit/>
          </a:bodyPr>
          <a:lstStyle/>
          <a:p>
            <a:pPr lvl="0">
              <a:lnSpc>
                <a:spcPts val="9799"/>
              </a:lnSpc>
              <a:spcBef>
                <a:spcPct val="0"/>
              </a:spcBef>
            </a:pPr>
            <a:r>
              <a:rPr lang="en-US" sz="7200" b="1" dirty="0" err="1">
                <a:solidFill>
                  <a:srgbClr val="1B1C54"/>
                </a:solidFill>
                <a:latin typeface="Be Vietnam Ultra-Bold"/>
                <a:ea typeface="Be Vietnam Ultra-Bold"/>
                <a:cs typeface="Be Vietnam Ultra-Bold"/>
                <a:sym typeface="Be Vietnam Ultra-Bold"/>
              </a:rPr>
              <a:t>Giới</a:t>
            </a:r>
            <a:r>
              <a:rPr lang="en-US" sz="7200" b="1" dirty="0">
                <a:solidFill>
                  <a:srgbClr val="1B1C54"/>
                </a:solidFill>
                <a:latin typeface="Be Vietnam Ultra-Bold"/>
                <a:ea typeface="Be Vietnam Ultra-Bold"/>
                <a:cs typeface="Be Vietnam Ultra-Bold"/>
                <a:sym typeface="Be Vietnam Ultra-Bold"/>
              </a:rPr>
              <a:t> </a:t>
            </a:r>
            <a:r>
              <a:rPr lang="en-US" sz="7200" b="1" dirty="0" err="1">
                <a:solidFill>
                  <a:srgbClr val="1B1C54"/>
                </a:solidFill>
                <a:latin typeface="Be Vietnam Ultra-Bold"/>
                <a:ea typeface="Be Vietnam Ultra-Bold"/>
                <a:cs typeface="Be Vietnam Ultra-Bold"/>
                <a:sym typeface="Be Vietnam Ultra-Bold"/>
              </a:rPr>
              <a:t>thiệu</a:t>
            </a:r>
            <a:r>
              <a:rPr lang="en-US" sz="7200" b="1" dirty="0">
                <a:solidFill>
                  <a:srgbClr val="1B1C54"/>
                </a:solidFill>
                <a:latin typeface="Be Vietnam Ultra-Bold"/>
                <a:ea typeface="Be Vietnam Ultra-Bold"/>
                <a:cs typeface="Be Vietnam Ultra-Bold"/>
                <a:sym typeface="Be Vietnam Ultra-Bold"/>
              </a:rPr>
              <a:t> </a:t>
            </a:r>
            <a:r>
              <a:rPr lang="en-US" sz="7200" b="1" dirty="0" err="1">
                <a:solidFill>
                  <a:srgbClr val="1B1C54"/>
                </a:solidFill>
                <a:latin typeface="Be Vietnam Ultra-Bold"/>
                <a:ea typeface="Be Vietnam Ultra-Bold"/>
                <a:cs typeface="Be Vietnam Ultra-Bold"/>
                <a:sym typeface="Be Vietnam Ultra-Bold"/>
              </a:rPr>
              <a:t>đề</a:t>
            </a:r>
            <a:r>
              <a:rPr lang="en-US" sz="7200" b="1" dirty="0">
                <a:solidFill>
                  <a:srgbClr val="1B1C54"/>
                </a:solidFill>
                <a:latin typeface="Be Vietnam Ultra-Bold"/>
                <a:ea typeface="Be Vietnam Ultra-Bold"/>
                <a:cs typeface="Be Vietnam Ultra-Bold"/>
                <a:sym typeface="Be Vietnam Ultra-Bold"/>
              </a:rPr>
              <a:t> </a:t>
            </a:r>
            <a:r>
              <a:rPr lang="en-US" sz="7200" b="1" dirty="0" err="1">
                <a:solidFill>
                  <a:srgbClr val="1B1C54"/>
                </a:solidFill>
                <a:latin typeface="Be Vietnam Ultra-Bold"/>
                <a:ea typeface="Be Vietnam Ultra-Bold"/>
                <a:cs typeface="Be Vietnam Ultra-Bold"/>
                <a:sym typeface="Be Vietnam Ultra-Bold"/>
              </a:rPr>
              <a:t>tài</a:t>
            </a:r>
            <a:endParaRPr lang="en-US" sz="7200" b="1" dirty="0">
              <a:solidFill>
                <a:srgbClr val="1B1C54"/>
              </a:solidFill>
              <a:latin typeface="Be Vietnam Ultra-Bold"/>
              <a:ea typeface="Be Vietnam Ultra-Bold"/>
              <a:cs typeface="Be Vietnam Ultra-Bold"/>
              <a:sym typeface="Be Vietnam Ultra-Bold"/>
            </a:endParaRPr>
          </a:p>
        </p:txBody>
      </p:sp>
      <p:sp>
        <p:nvSpPr>
          <p:cNvPr id="41" name="TextBox 41">
            <a:extLst>
              <a:ext uri="{FF2B5EF4-FFF2-40B4-BE49-F238E27FC236}">
                <a16:creationId xmlns:a16="http://schemas.microsoft.com/office/drawing/2014/main" id="{0F6616DD-9643-4C4A-B87F-068552E1548C}"/>
              </a:ext>
            </a:extLst>
          </p:cNvPr>
          <p:cNvSpPr txBox="1"/>
          <p:nvPr/>
        </p:nvSpPr>
        <p:spPr>
          <a:xfrm>
            <a:off x="3761590" y="4667744"/>
            <a:ext cx="4190226" cy="1192634"/>
          </a:xfrm>
          <a:prstGeom prst="rect">
            <a:avLst/>
          </a:prstGeom>
        </p:spPr>
        <p:txBody>
          <a:bodyPr wrap="square" lIns="0" tIns="0" rIns="0" bIns="0" rtlCol="0" anchor="t">
            <a:spAutoFit/>
          </a:bodyPr>
          <a:lstStyle/>
          <a:p>
            <a:pPr algn="l">
              <a:lnSpc>
                <a:spcPts val="3215"/>
              </a:lnSpc>
            </a:pPr>
            <a:r>
              <a:rPr lang="en-US" sz="2296" b="1" dirty="0" err="1">
                <a:solidFill>
                  <a:srgbClr val="FFFFFF"/>
                </a:solidFill>
                <a:latin typeface="Be Vietnam Ultra-Bold"/>
                <a:ea typeface="Be Vietnam Ultra-Bold"/>
                <a:cs typeface="Be Vietnam Ultra-Bold"/>
                <a:sym typeface="Be Vietnam Ultra-Bold"/>
              </a:rPr>
              <a:t>Nghiên</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cứu</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mô</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hình</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vận</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hành</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và</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quy</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trình</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kinh</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doanh</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của</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một</a:t>
            </a:r>
            <a:r>
              <a:rPr lang="en-US" sz="2296" b="1" dirty="0">
                <a:solidFill>
                  <a:srgbClr val="FFFFFF"/>
                </a:solidFill>
                <a:latin typeface="Be Vietnam Ultra-Bold"/>
                <a:ea typeface="Be Vietnam Ultra-Bold"/>
                <a:cs typeface="Be Vietnam Ultra-Bold"/>
                <a:sym typeface="Be Vietnam Ultra-Bold"/>
              </a:rPr>
              <a:t> website </a:t>
            </a:r>
            <a:r>
              <a:rPr lang="en-US" sz="2296" b="1" dirty="0" err="1">
                <a:solidFill>
                  <a:srgbClr val="FFFFFF"/>
                </a:solidFill>
                <a:latin typeface="Be Vietnam Ultra-Bold"/>
                <a:ea typeface="Be Vietnam Ultra-Bold"/>
                <a:cs typeface="Be Vietnam Ultra-Bold"/>
                <a:sym typeface="Be Vietnam Ultra-Bold"/>
              </a:rPr>
              <a:t>bán</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quần</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áo</a:t>
            </a:r>
            <a:endParaRPr lang="en-US" sz="2296" b="1" dirty="0">
              <a:solidFill>
                <a:srgbClr val="FFFFFF"/>
              </a:solidFill>
              <a:latin typeface="Be Vietnam Ultra-Bold"/>
              <a:ea typeface="Be Vietnam Ultra-Bold"/>
              <a:cs typeface="Be Vietnam Ultra-Bold"/>
              <a:sym typeface="Be Vietnam Ultra-Bold"/>
            </a:endParaRPr>
          </a:p>
        </p:txBody>
      </p:sp>
      <p:sp>
        <p:nvSpPr>
          <p:cNvPr id="43" name="TextBox 43">
            <a:extLst>
              <a:ext uri="{FF2B5EF4-FFF2-40B4-BE49-F238E27FC236}">
                <a16:creationId xmlns:a16="http://schemas.microsoft.com/office/drawing/2014/main" id="{E4EACE5F-FDFF-5DD8-BEB9-F5B421194E6D}"/>
              </a:ext>
            </a:extLst>
          </p:cNvPr>
          <p:cNvSpPr txBox="1"/>
          <p:nvPr/>
        </p:nvSpPr>
        <p:spPr>
          <a:xfrm>
            <a:off x="10851031" y="4634710"/>
            <a:ext cx="4254681" cy="1192634"/>
          </a:xfrm>
          <a:prstGeom prst="rect">
            <a:avLst/>
          </a:prstGeom>
        </p:spPr>
        <p:txBody>
          <a:bodyPr wrap="square" lIns="0" tIns="0" rIns="0" bIns="0" rtlCol="0" anchor="t">
            <a:spAutoFit/>
          </a:bodyPr>
          <a:lstStyle/>
          <a:p>
            <a:pPr algn="l">
              <a:lnSpc>
                <a:spcPts val="3215"/>
              </a:lnSpc>
            </a:pPr>
            <a:r>
              <a:rPr lang="en-US" sz="2296" b="1" dirty="0" err="1">
                <a:solidFill>
                  <a:srgbClr val="FFFFFF"/>
                </a:solidFill>
                <a:latin typeface="Be Vietnam Ultra-Bold"/>
                <a:ea typeface="Be Vietnam Ultra-Bold"/>
                <a:cs typeface="Be Vietnam Ultra-Bold"/>
                <a:sym typeface="Be Vietnam Ultra-Bold"/>
              </a:rPr>
              <a:t>Xây</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dựng</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bộ</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yêu</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cầu</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chức</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năng</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và</a:t>
            </a:r>
            <a:r>
              <a:rPr lang="en-US" sz="2296" b="1" dirty="0">
                <a:solidFill>
                  <a:srgbClr val="FFFFFF"/>
                </a:solidFill>
                <a:latin typeface="Be Vietnam Ultra-Bold"/>
                <a:ea typeface="Be Vietnam Ultra-Bold"/>
                <a:cs typeface="Be Vietnam Ultra-Bold"/>
                <a:sym typeface="Be Vietnam Ultra-Bold"/>
              </a:rPr>
              <a:t> phi </a:t>
            </a:r>
            <a:r>
              <a:rPr lang="en-US" sz="2296" b="1" dirty="0" err="1">
                <a:solidFill>
                  <a:srgbClr val="FFFFFF"/>
                </a:solidFill>
                <a:latin typeface="Be Vietnam Ultra-Bold"/>
                <a:ea typeface="Be Vietnam Ultra-Bold"/>
                <a:cs typeface="Be Vietnam Ultra-Bold"/>
                <a:sym typeface="Be Vietnam Ultra-Bold"/>
              </a:rPr>
              <a:t>chức</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năng</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phù</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hợp</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với</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doanh</a:t>
            </a:r>
            <a:r>
              <a:rPr lang="en-US" sz="2296" b="1" dirty="0">
                <a:solidFill>
                  <a:srgbClr val="FFFFFF"/>
                </a:solidFill>
                <a:latin typeface="Be Vietnam Ultra-Bold"/>
                <a:ea typeface="Be Vietnam Ultra-Bold"/>
                <a:cs typeface="Be Vietnam Ultra-Bold"/>
                <a:sym typeface="Be Vietnam Ultra-Bold"/>
              </a:rPr>
              <a:t> </a:t>
            </a:r>
            <a:r>
              <a:rPr lang="en-US" sz="2296" b="1" dirty="0" err="1">
                <a:solidFill>
                  <a:srgbClr val="FFFFFF"/>
                </a:solidFill>
                <a:latin typeface="Be Vietnam Ultra-Bold"/>
                <a:ea typeface="Be Vietnam Ultra-Bold"/>
                <a:cs typeface="Be Vietnam Ultra-Bold"/>
                <a:sym typeface="Be Vietnam Ultra-Bold"/>
              </a:rPr>
              <a:t>nghiệp</a:t>
            </a:r>
            <a:endParaRPr lang="en-US" sz="2296" b="1" dirty="0">
              <a:solidFill>
                <a:srgbClr val="FFFFFF"/>
              </a:solidFill>
              <a:latin typeface="Be Vietnam Ultra-Bold"/>
              <a:ea typeface="Be Vietnam Ultra-Bold"/>
              <a:cs typeface="Be Vietnam Ultra-Bold"/>
              <a:sym typeface="Be Vietnam Ultra-Bold"/>
            </a:endParaRPr>
          </a:p>
        </p:txBody>
      </p:sp>
      <p:sp>
        <p:nvSpPr>
          <p:cNvPr id="46" name="TextBox 46">
            <a:extLst>
              <a:ext uri="{FF2B5EF4-FFF2-40B4-BE49-F238E27FC236}">
                <a16:creationId xmlns:a16="http://schemas.microsoft.com/office/drawing/2014/main" id="{41D5039B-2B64-2D72-ADFD-D35065875710}"/>
              </a:ext>
            </a:extLst>
          </p:cNvPr>
          <p:cNvSpPr txBox="1"/>
          <p:nvPr/>
        </p:nvSpPr>
        <p:spPr>
          <a:xfrm>
            <a:off x="10512583" y="7761406"/>
            <a:ext cx="4784649" cy="1603003"/>
          </a:xfrm>
          <a:prstGeom prst="rect">
            <a:avLst/>
          </a:prstGeom>
        </p:spPr>
        <p:txBody>
          <a:bodyPr wrap="square" lIns="0" tIns="0" rIns="0" bIns="0" rtlCol="0" anchor="t">
            <a:spAutoFit/>
          </a:bodyPr>
          <a:lstStyle/>
          <a:p>
            <a:pPr algn="l">
              <a:lnSpc>
                <a:spcPts val="3215"/>
              </a:lnSpc>
            </a:pPr>
            <a:r>
              <a:rPr lang="vi-VN" sz="2296" b="1" dirty="0">
                <a:solidFill>
                  <a:srgbClr val="FFFFFF"/>
                </a:solidFill>
                <a:latin typeface="Be Vietnam Ultra-Bold"/>
                <a:ea typeface="Be Vietnam Ultra-Bold"/>
                <a:cs typeface="Be Vietnam Ultra-Bold"/>
                <a:sym typeface="Be Vietnam Ultra-Bold"/>
              </a:rPr>
              <a:t>Đề xuất các cải tiến về mặt giao diện, quy trình và trải nghiệm người dùng cho mô hình website bán quần áo.</a:t>
            </a:r>
            <a:endParaRPr lang="en-US" sz="2296" b="1" dirty="0">
              <a:solidFill>
                <a:srgbClr val="FFFFFF"/>
              </a:solidFill>
              <a:latin typeface="Be Vietnam Ultra-Bold"/>
              <a:ea typeface="Be Vietnam Ultra-Bold"/>
              <a:cs typeface="Be Vietnam Ultra-Bold"/>
              <a:sym typeface="Be Vietnam Ultra-Bold"/>
            </a:endParaRPr>
          </a:p>
        </p:txBody>
      </p:sp>
      <p:grpSp>
        <p:nvGrpSpPr>
          <p:cNvPr id="49" name="Group 18">
            <a:extLst>
              <a:ext uri="{FF2B5EF4-FFF2-40B4-BE49-F238E27FC236}">
                <a16:creationId xmlns:a16="http://schemas.microsoft.com/office/drawing/2014/main" id="{7DB7CA2E-5BFE-4209-4454-E778EFD3648C}"/>
              </a:ext>
            </a:extLst>
          </p:cNvPr>
          <p:cNvGrpSpPr/>
          <p:nvPr/>
        </p:nvGrpSpPr>
        <p:grpSpPr>
          <a:xfrm>
            <a:off x="2871147" y="750122"/>
            <a:ext cx="12902254" cy="2615372"/>
            <a:chOff x="-8109" y="-47625"/>
            <a:chExt cx="2191044" cy="2050181"/>
          </a:xfrm>
        </p:grpSpPr>
        <p:sp>
          <p:nvSpPr>
            <p:cNvPr id="50" name="Freeform 19">
              <a:extLst>
                <a:ext uri="{FF2B5EF4-FFF2-40B4-BE49-F238E27FC236}">
                  <a16:creationId xmlns:a16="http://schemas.microsoft.com/office/drawing/2014/main" id="{8DA6707B-2509-C670-3B6E-B0B946828300}"/>
                </a:ext>
              </a:extLst>
            </p:cNvPr>
            <p:cNvSpPr/>
            <p:nvPr/>
          </p:nvSpPr>
          <p:spPr>
            <a:xfrm>
              <a:off x="-8109" y="622583"/>
              <a:ext cx="2182935" cy="1379973"/>
            </a:xfrm>
            <a:custGeom>
              <a:avLst/>
              <a:gdLst/>
              <a:ahLst/>
              <a:cxnLst/>
              <a:rect l="l" t="t" r="r" b="b"/>
              <a:pathLst>
                <a:path w="2182935" h="1379973">
                  <a:moveTo>
                    <a:pt x="45893" y="0"/>
                  </a:moveTo>
                  <a:lnTo>
                    <a:pt x="2137042" y="0"/>
                  </a:lnTo>
                  <a:cubicBezTo>
                    <a:pt x="2162388" y="0"/>
                    <a:pt x="2182935" y="20547"/>
                    <a:pt x="2182935" y="45893"/>
                  </a:cubicBezTo>
                  <a:lnTo>
                    <a:pt x="2182935" y="1334080"/>
                  </a:lnTo>
                  <a:cubicBezTo>
                    <a:pt x="2182935" y="1359426"/>
                    <a:pt x="2162388" y="1379973"/>
                    <a:pt x="2137042" y="1379973"/>
                  </a:cubicBezTo>
                  <a:lnTo>
                    <a:pt x="45893" y="1379973"/>
                  </a:lnTo>
                  <a:cubicBezTo>
                    <a:pt x="20547" y="1379973"/>
                    <a:pt x="0" y="1359426"/>
                    <a:pt x="0" y="1334080"/>
                  </a:cubicBezTo>
                  <a:lnTo>
                    <a:pt x="0" y="45893"/>
                  </a:lnTo>
                  <a:cubicBezTo>
                    <a:pt x="0" y="20547"/>
                    <a:pt x="20547" y="0"/>
                    <a:pt x="45893" y="0"/>
                  </a:cubicBezTo>
                  <a:close/>
                </a:path>
              </a:pathLst>
            </a:custGeom>
            <a:solidFill>
              <a:srgbClr val="1B1C54"/>
            </a:solidFill>
          </p:spPr>
          <p:txBody>
            <a:bodyPr/>
            <a:lstStyle/>
            <a:p>
              <a:endParaRPr lang="vi-VN"/>
            </a:p>
          </p:txBody>
        </p:sp>
        <p:sp>
          <p:nvSpPr>
            <p:cNvPr id="51" name="TextBox 20">
              <a:extLst>
                <a:ext uri="{FF2B5EF4-FFF2-40B4-BE49-F238E27FC236}">
                  <a16:creationId xmlns:a16="http://schemas.microsoft.com/office/drawing/2014/main" id="{8EC1662B-6C6C-9A56-CD8A-3D579B0C0500}"/>
                </a:ext>
              </a:extLst>
            </p:cNvPr>
            <p:cNvSpPr txBox="1"/>
            <p:nvPr/>
          </p:nvSpPr>
          <p:spPr>
            <a:xfrm>
              <a:off x="0" y="-47625"/>
              <a:ext cx="2182935" cy="1427598"/>
            </a:xfrm>
            <a:prstGeom prst="rect">
              <a:avLst/>
            </a:prstGeom>
          </p:spPr>
          <p:txBody>
            <a:bodyPr lIns="35155" tIns="35155" rIns="35155" bIns="35155" rtlCol="0" anchor="ctr"/>
            <a:lstStyle/>
            <a:p>
              <a:pPr algn="ctr">
                <a:lnSpc>
                  <a:spcPts val="3780"/>
                </a:lnSpc>
              </a:pPr>
              <a:endParaRPr/>
            </a:p>
          </p:txBody>
        </p:sp>
      </p:grpSp>
      <p:sp>
        <p:nvSpPr>
          <p:cNvPr id="42" name="TextBox 39">
            <a:extLst>
              <a:ext uri="{FF2B5EF4-FFF2-40B4-BE49-F238E27FC236}">
                <a16:creationId xmlns:a16="http://schemas.microsoft.com/office/drawing/2014/main" id="{FFA3578B-1257-1AFF-CC18-1233200CFB38}"/>
              </a:ext>
            </a:extLst>
          </p:cNvPr>
          <p:cNvSpPr txBox="1"/>
          <p:nvPr/>
        </p:nvSpPr>
        <p:spPr>
          <a:xfrm>
            <a:off x="3356567" y="2032517"/>
            <a:ext cx="12276646" cy="977383"/>
          </a:xfrm>
          <a:prstGeom prst="rect">
            <a:avLst/>
          </a:prstGeom>
        </p:spPr>
        <p:txBody>
          <a:bodyPr wrap="square" lIns="0" tIns="0" rIns="0" bIns="0" rtlCol="0" anchor="t">
            <a:spAutoFit/>
          </a:bodyPr>
          <a:lstStyle/>
          <a:p>
            <a:pPr algn="l">
              <a:lnSpc>
                <a:spcPts val="3998"/>
              </a:lnSpc>
            </a:pPr>
            <a:r>
              <a:rPr lang="vi-VN" sz="2855" b="1" dirty="0">
                <a:solidFill>
                  <a:schemeClr val="bg1"/>
                </a:solidFill>
                <a:latin typeface="Be Vietnam Ultra-Bold"/>
                <a:ea typeface="Be Vietnam Ultra-Bold"/>
                <a:cs typeface="Be Vietnam Ultra-Bold"/>
                <a:sym typeface="Be Vietnam Ultra-Bold"/>
              </a:rPr>
              <a:t>Đề tài </a:t>
            </a:r>
            <a:r>
              <a:rPr lang="en-US" sz="2855" b="1" dirty="0">
                <a:solidFill>
                  <a:schemeClr val="bg1"/>
                </a:solidFill>
                <a:latin typeface="Be Vietnam Ultra-Bold"/>
                <a:ea typeface="Be Vietnam Ultra-Bold"/>
                <a:cs typeface="Be Vietnam Ultra-Bold"/>
                <a:sym typeface="Be Vietnam Ultra-Bold"/>
              </a:rPr>
              <a:t>P</a:t>
            </a:r>
            <a:r>
              <a:rPr lang="vi-VN" sz="2855" b="1" dirty="0">
                <a:solidFill>
                  <a:schemeClr val="bg1"/>
                </a:solidFill>
                <a:latin typeface="Be Vietnam Ultra-Bold"/>
                <a:ea typeface="Be Vietnam Ultra-Bold"/>
                <a:cs typeface="Be Vietnam Ultra-Bold"/>
                <a:sym typeface="Be Vietnam Ultra-Bold"/>
              </a:rPr>
              <a:t>hân tích thiết kế website quản lý</a:t>
            </a:r>
            <a:r>
              <a:rPr lang="en-US" sz="2855" b="1" dirty="0">
                <a:solidFill>
                  <a:schemeClr val="bg1"/>
                </a:solidFill>
                <a:latin typeface="Be Vietnam Ultra-Bold"/>
                <a:ea typeface="Be Vietnam Ultra-Bold"/>
                <a:cs typeface="Be Vietnam Ultra-Bold"/>
                <a:sym typeface="Be Vietnam Ultra-Bold"/>
              </a:rPr>
              <a:t> </a:t>
            </a:r>
            <a:r>
              <a:rPr lang="en-US" sz="2855" b="1" dirty="0" err="1">
                <a:solidFill>
                  <a:schemeClr val="bg1"/>
                </a:solidFill>
                <a:latin typeface="Be Vietnam Ultra-Bold"/>
                <a:ea typeface="Be Vietnam Ultra-Bold"/>
                <a:cs typeface="Be Vietnam Ultra-Bold"/>
                <a:sym typeface="Be Vietnam Ultra-Bold"/>
              </a:rPr>
              <a:t>bán</a:t>
            </a:r>
            <a:r>
              <a:rPr lang="en-US" sz="2855" b="1" dirty="0">
                <a:solidFill>
                  <a:schemeClr val="bg1"/>
                </a:solidFill>
                <a:latin typeface="Be Vietnam Ultra-Bold"/>
                <a:ea typeface="Be Vietnam Ultra-Bold"/>
                <a:cs typeface="Be Vietnam Ultra-Bold"/>
                <a:sym typeface="Be Vietnam Ultra-Bold"/>
              </a:rPr>
              <a:t> </a:t>
            </a:r>
            <a:r>
              <a:rPr lang="en-US" sz="2855" b="1" dirty="0" err="1">
                <a:solidFill>
                  <a:schemeClr val="bg1"/>
                </a:solidFill>
                <a:latin typeface="Be Vietnam Ultra-Bold"/>
                <a:ea typeface="Be Vietnam Ultra-Bold"/>
                <a:cs typeface="Be Vietnam Ultra-Bold"/>
                <a:sym typeface="Be Vietnam Ultra-Bold"/>
              </a:rPr>
              <a:t>hàng</a:t>
            </a:r>
            <a:r>
              <a:rPr lang="vi-VN" sz="2855" b="1" dirty="0">
                <a:solidFill>
                  <a:schemeClr val="bg1"/>
                </a:solidFill>
                <a:latin typeface="Be Vietnam Ultra-Bold"/>
                <a:ea typeface="Be Vietnam Ultra-Bold"/>
                <a:cs typeface="Be Vietnam Ultra-Bold"/>
                <a:sym typeface="Be Vietnam Ultra-Bold"/>
              </a:rPr>
              <a:t> thời trang giúp doanh nghiệp tối ưu quy trình quản lý và vận hành </a:t>
            </a:r>
            <a:endParaRPr lang="en-US" sz="2855" b="1" dirty="0">
              <a:solidFill>
                <a:schemeClr val="bg1"/>
              </a:solidFill>
              <a:latin typeface="Be Vietnam Ultra-Bold"/>
              <a:ea typeface="Be Vietnam Ultra-Bold"/>
              <a:cs typeface="Be Vietnam Ultra-Bold"/>
              <a:sym typeface="Be Vietnam Ultra-Bold"/>
            </a:endParaRPr>
          </a:p>
        </p:txBody>
      </p:sp>
    </p:spTree>
    <p:extLst>
      <p:ext uri="{BB962C8B-B14F-4D97-AF65-F5344CB8AC3E}">
        <p14:creationId xmlns:p14="http://schemas.microsoft.com/office/powerpoint/2010/main" val="17841451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11" b="-38111"/>
            </a:stretch>
          </a:blipFill>
        </p:spPr>
        <p:txBody>
          <a:bodyPr/>
          <a:lstStyle/>
          <a:p>
            <a:endParaRPr lang="vi-VN"/>
          </a:p>
        </p:txBody>
      </p:sp>
      <p:sp>
        <p:nvSpPr>
          <p:cNvPr id="3" name="Freeform 3"/>
          <p:cNvSpPr/>
          <p:nvPr/>
        </p:nvSpPr>
        <p:spPr>
          <a:xfrm>
            <a:off x="23443" y="0"/>
            <a:ext cx="18209669" cy="10242939"/>
          </a:xfrm>
          <a:custGeom>
            <a:avLst/>
            <a:gdLst/>
            <a:ahLst/>
            <a:cxnLst/>
            <a:rect l="l" t="t" r="r" b="b"/>
            <a:pathLst>
              <a:path w="18209669" h="10242939">
                <a:moveTo>
                  <a:pt x="0" y="0"/>
                </a:moveTo>
                <a:lnTo>
                  <a:pt x="18209669" y="0"/>
                </a:lnTo>
                <a:lnTo>
                  <a:pt x="18209669" y="10242939"/>
                </a:lnTo>
                <a:lnTo>
                  <a:pt x="0" y="10242939"/>
                </a:lnTo>
                <a:lnTo>
                  <a:pt x="0" y="0"/>
                </a:lnTo>
                <a:close/>
              </a:path>
            </a:pathLst>
          </a:custGeom>
          <a:blipFill>
            <a:blip r:embed="rId3">
              <a:alphaModFix amt="57000"/>
            </a:blip>
            <a:stretch>
              <a:fillRect/>
            </a:stretch>
          </a:blipFill>
        </p:spPr>
        <p:txBody>
          <a:bodyPr/>
          <a:lstStyle/>
          <a:p>
            <a:endParaRPr lang="vi-VN"/>
          </a:p>
        </p:txBody>
      </p:sp>
      <p:sp>
        <p:nvSpPr>
          <p:cNvPr id="4" name="Freeform 4"/>
          <p:cNvSpPr/>
          <p:nvPr/>
        </p:nvSpPr>
        <p:spPr>
          <a:xfrm>
            <a:off x="-1678177" y="8161640"/>
            <a:ext cx="4162598" cy="4162598"/>
          </a:xfrm>
          <a:custGeom>
            <a:avLst/>
            <a:gdLst/>
            <a:ahLst/>
            <a:cxnLst/>
            <a:rect l="l" t="t" r="r" b="b"/>
            <a:pathLst>
              <a:path w="4162598" h="4162598">
                <a:moveTo>
                  <a:pt x="0" y="0"/>
                </a:moveTo>
                <a:lnTo>
                  <a:pt x="4162599" y="0"/>
                </a:lnTo>
                <a:lnTo>
                  <a:pt x="4162599" y="4162598"/>
                </a:lnTo>
                <a:lnTo>
                  <a:pt x="0" y="416259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5" name="Freeform 5"/>
          <p:cNvSpPr/>
          <p:nvPr/>
        </p:nvSpPr>
        <p:spPr>
          <a:xfrm rot="-10800000">
            <a:off x="15129471" y="-1916760"/>
            <a:ext cx="4259658" cy="3881613"/>
          </a:xfrm>
          <a:custGeom>
            <a:avLst/>
            <a:gdLst/>
            <a:ahLst/>
            <a:cxnLst/>
            <a:rect l="l" t="t" r="r" b="b"/>
            <a:pathLst>
              <a:path w="4259658" h="3881613">
                <a:moveTo>
                  <a:pt x="0" y="0"/>
                </a:moveTo>
                <a:lnTo>
                  <a:pt x="4259658" y="0"/>
                </a:lnTo>
                <a:lnTo>
                  <a:pt x="4259658" y="3881613"/>
                </a:lnTo>
                <a:lnTo>
                  <a:pt x="0" y="388161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vi-VN"/>
          </a:p>
        </p:txBody>
      </p:sp>
      <p:sp>
        <p:nvSpPr>
          <p:cNvPr id="6" name="Freeform 6"/>
          <p:cNvSpPr/>
          <p:nvPr/>
        </p:nvSpPr>
        <p:spPr>
          <a:xfrm>
            <a:off x="-1253991" y="-519811"/>
            <a:ext cx="3738412" cy="1948647"/>
          </a:xfrm>
          <a:custGeom>
            <a:avLst/>
            <a:gdLst/>
            <a:ahLst/>
            <a:cxnLst/>
            <a:rect l="l" t="t" r="r" b="b"/>
            <a:pathLst>
              <a:path w="3738412" h="1948647">
                <a:moveTo>
                  <a:pt x="0" y="0"/>
                </a:moveTo>
                <a:lnTo>
                  <a:pt x="3738413" y="0"/>
                </a:lnTo>
                <a:lnTo>
                  <a:pt x="3738413" y="1948647"/>
                </a:lnTo>
                <a:lnTo>
                  <a:pt x="0" y="194864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vi-VN"/>
          </a:p>
        </p:txBody>
      </p:sp>
      <p:sp>
        <p:nvSpPr>
          <p:cNvPr id="7" name="Freeform 7"/>
          <p:cNvSpPr/>
          <p:nvPr/>
        </p:nvSpPr>
        <p:spPr>
          <a:xfrm rot="-9997306">
            <a:off x="16592550" y="8685916"/>
            <a:ext cx="2748248" cy="3877599"/>
          </a:xfrm>
          <a:custGeom>
            <a:avLst/>
            <a:gdLst/>
            <a:ahLst/>
            <a:cxnLst/>
            <a:rect l="l" t="t" r="r" b="b"/>
            <a:pathLst>
              <a:path w="2748248" h="3877599">
                <a:moveTo>
                  <a:pt x="0" y="0"/>
                </a:moveTo>
                <a:lnTo>
                  <a:pt x="2748248" y="0"/>
                </a:lnTo>
                <a:lnTo>
                  <a:pt x="2748248" y="3877599"/>
                </a:lnTo>
                <a:lnTo>
                  <a:pt x="0" y="387759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vi-VN"/>
          </a:p>
        </p:txBody>
      </p:sp>
      <p:sp>
        <p:nvSpPr>
          <p:cNvPr id="8" name="Freeform 8"/>
          <p:cNvSpPr/>
          <p:nvPr/>
        </p:nvSpPr>
        <p:spPr>
          <a:xfrm>
            <a:off x="394377" y="4208864"/>
            <a:ext cx="634323" cy="640730"/>
          </a:xfrm>
          <a:custGeom>
            <a:avLst/>
            <a:gdLst/>
            <a:ahLst/>
            <a:cxnLst/>
            <a:rect l="l" t="t" r="r" b="b"/>
            <a:pathLst>
              <a:path w="634323" h="640730">
                <a:moveTo>
                  <a:pt x="0" y="0"/>
                </a:moveTo>
                <a:lnTo>
                  <a:pt x="634323" y="0"/>
                </a:lnTo>
                <a:lnTo>
                  <a:pt x="634323" y="640730"/>
                </a:lnTo>
                <a:lnTo>
                  <a:pt x="0" y="6407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grpSp>
        <p:nvGrpSpPr>
          <p:cNvPr id="9" name="Group 9"/>
          <p:cNvGrpSpPr/>
          <p:nvPr/>
        </p:nvGrpSpPr>
        <p:grpSpPr>
          <a:xfrm>
            <a:off x="2059929" y="816293"/>
            <a:ext cx="7299063" cy="3392571"/>
            <a:chOff x="0" y="0"/>
            <a:chExt cx="1922387" cy="893517"/>
          </a:xfrm>
        </p:grpSpPr>
        <p:sp>
          <p:nvSpPr>
            <p:cNvPr id="10" name="Freeform 10"/>
            <p:cNvSpPr/>
            <p:nvPr/>
          </p:nvSpPr>
          <p:spPr>
            <a:xfrm>
              <a:off x="0" y="0"/>
              <a:ext cx="1922387" cy="893517"/>
            </a:xfrm>
            <a:custGeom>
              <a:avLst/>
              <a:gdLst/>
              <a:ahLst/>
              <a:cxnLst/>
              <a:rect l="l" t="t" r="r" b="b"/>
              <a:pathLst>
                <a:path w="1922387" h="893517">
                  <a:moveTo>
                    <a:pt x="36063" y="0"/>
                  </a:moveTo>
                  <a:lnTo>
                    <a:pt x="1886324" y="0"/>
                  </a:lnTo>
                  <a:cubicBezTo>
                    <a:pt x="1906241" y="0"/>
                    <a:pt x="1922387" y="16146"/>
                    <a:pt x="1922387" y="36063"/>
                  </a:cubicBezTo>
                  <a:lnTo>
                    <a:pt x="1922387" y="857454"/>
                  </a:lnTo>
                  <a:cubicBezTo>
                    <a:pt x="1922387" y="867018"/>
                    <a:pt x="1918588" y="876191"/>
                    <a:pt x="1911825" y="882954"/>
                  </a:cubicBezTo>
                  <a:cubicBezTo>
                    <a:pt x="1905061" y="889717"/>
                    <a:pt x="1895889" y="893517"/>
                    <a:pt x="1886324" y="893517"/>
                  </a:cubicBezTo>
                  <a:lnTo>
                    <a:pt x="36063" y="893517"/>
                  </a:lnTo>
                  <a:cubicBezTo>
                    <a:pt x="16146" y="893517"/>
                    <a:pt x="0" y="877371"/>
                    <a:pt x="0" y="857454"/>
                  </a:cubicBezTo>
                  <a:lnTo>
                    <a:pt x="0" y="36063"/>
                  </a:lnTo>
                  <a:cubicBezTo>
                    <a:pt x="0" y="26498"/>
                    <a:pt x="3799" y="17326"/>
                    <a:pt x="10563" y="10563"/>
                  </a:cubicBezTo>
                  <a:cubicBezTo>
                    <a:pt x="17326" y="3799"/>
                    <a:pt x="26498" y="0"/>
                    <a:pt x="36063" y="0"/>
                  </a:cubicBezTo>
                  <a:close/>
                </a:path>
              </a:pathLst>
            </a:custGeom>
            <a:solidFill>
              <a:srgbClr val="1B1C54"/>
            </a:solidFill>
          </p:spPr>
          <p:txBody>
            <a:bodyPr/>
            <a:lstStyle/>
            <a:p>
              <a:endParaRPr lang="vi-VN"/>
            </a:p>
          </p:txBody>
        </p:sp>
        <p:sp>
          <p:nvSpPr>
            <p:cNvPr id="11" name="TextBox 11"/>
            <p:cNvSpPr txBox="1"/>
            <p:nvPr/>
          </p:nvSpPr>
          <p:spPr>
            <a:xfrm>
              <a:off x="0" y="-47625"/>
              <a:ext cx="1922387" cy="941142"/>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9960237" y="816293"/>
            <a:ext cx="7299063" cy="3392571"/>
            <a:chOff x="0" y="0"/>
            <a:chExt cx="1922387" cy="893517"/>
          </a:xfrm>
        </p:grpSpPr>
        <p:sp>
          <p:nvSpPr>
            <p:cNvPr id="13" name="Freeform 13"/>
            <p:cNvSpPr/>
            <p:nvPr/>
          </p:nvSpPr>
          <p:spPr>
            <a:xfrm>
              <a:off x="0" y="0"/>
              <a:ext cx="1922387" cy="893517"/>
            </a:xfrm>
            <a:custGeom>
              <a:avLst/>
              <a:gdLst/>
              <a:ahLst/>
              <a:cxnLst/>
              <a:rect l="l" t="t" r="r" b="b"/>
              <a:pathLst>
                <a:path w="1922387" h="893517">
                  <a:moveTo>
                    <a:pt x="36063" y="0"/>
                  </a:moveTo>
                  <a:lnTo>
                    <a:pt x="1886324" y="0"/>
                  </a:lnTo>
                  <a:cubicBezTo>
                    <a:pt x="1906241" y="0"/>
                    <a:pt x="1922387" y="16146"/>
                    <a:pt x="1922387" y="36063"/>
                  </a:cubicBezTo>
                  <a:lnTo>
                    <a:pt x="1922387" y="857454"/>
                  </a:lnTo>
                  <a:cubicBezTo>
                    <a:pt x="1922387" y="867018"/>
                    <a:pt x="1918588" y="876191"/>
                    <a:pt x="1911825" y="882954"/>
                  </a:cubicBezTo>
                  <a:cubicBezTo>
                    <a:pt x="1905061" y="889717"/>
                    <a:pt x="1895889" y="893517"/>
                    <a:pt x="1886324" y="893517"/>
                  </a:cubicBezTo>
                  <a:lnTo>
                    <a:pt x="36063" y="893517"/>
                  </a:lnTo>
                  <a:cubicBezTo>
                    <a:pt x="16146" y="893517"/>
                    <a:pt x="0" y="877371"/>
                    <a:pt x="0" y="857454"/>
                  </a:cubicBezTo>
                  <a:lnTo>
                    <a:pt x="0" y="36063"/>
                  </a:lnTo>
                  <a:cubicBezTo>
                    <a:pt x="0" y="26498"/>
                    <a:pt x="3799" y="17326"/>
                    <a:pt x="10563" y="10563"/>
                  </a:cubicBezTo>
                  <a:cubicBezTo>
                    <a:pt x="17326" y="3799"/>
                    <a:pt x="26498" y="0"/>
                    <a:pt x="36063" y="0"/>
                  </a:cubicBezTo>
                  <a:close/>
                </a:path>
              </a:pathLst>
            </a:custGeom>
            <a:solidFill>
              <a:srgbClr val="1B1C54"/>
            </a:solidFill>
          </p:spPr>
          <p:txBody>
            <a:bodyPr/>
            <a:lstStyle/>
            <a:p>
              <a:endParaRPr lang="vi-VN"/>
            </a:p>
          </p:txBody>
        </p:sp>
        <p:sp>
          <p:nvSpPr>
            <p:cNvPr id="14" name="TextBox 14"/>
            <p:cNvSpPr txBox="1"/>
            <p:nvPr/>
          </p:nvSpPr>
          <p:spPr>
            <a:xfrm>
              <a:off x="0" y="-47625"/>
              <a:ext cx="1922387" cy="941142"/>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2059929" y="6226977"/>
            <a:ext cx="7299063" cy="3392571"/>
            <a:chOff x="0" y="0"/>
            <a:chExt cx="1922387" cy="893517"/>
          </a:xfrm>
        </p:grpSpPr>
        <p:sp>
          <p:nvSpPr>
            <p:cNvPr id="16" name="Freeform 16"/>
            <p:cNvSpPr/>
            <p:nvPr/>
          </p:nvSpPr>
          <p:spPr>
            <a:xfrm>
              <a:off x="0" y="0"/>
              <a:ext cx="1922387" cy="893517"/>
            </a:xfrm>
            <a:custGeom>
              <a:avLst/>
              <a:gdLst/>
              <a:ahLst/>
              <a:cxnLst/>
              <a:rect l="l" t="t" r="r" b="b"/>
              <a:pathLst>
                <a:path w="1922387" h="893517">
                  <a:moveTo>
                    <a:pt x="36063" y="0"/>
                  </a:moveTo>
                  <a:lnTo>
                    <a:pt x="1886324" y="0"/>
                  </a:lnTo>
                  <a:cubicBezTo>
                    <a:pt x="1906241" y="0"/>
                    <a:pt x="1922387" y="16146"/>
                    <a:pt x="1922387" y="36063"/>
                  </a:cubicBezTo>
                  <a:lnTo>
                    <a:pt x="1922387" y="857454"/>
                  </a:lnTo>
                  <a:cubicBezTo>
                    <a:pt x="1922387" y="867018"/>
                    <a:pt x="1918588" y="876191"/>
                    <a:pt x="1911825" y="882954"/>
                  </a:cubicBezTo>
                  <a:cubicBezTo>
                    <a:pt x="1905061" y="889717"/>
                    <a:pt x="1895889" y="893517"/>
                    <a:pt x="1886324" y="893517"/>
                  </a:cubicBezTo>
                  <a:lnTo>
                    <a:pt x="36063" y="893517"/>
                  </a:lnTo>
                  <a:cubicBezTo>
                    <a:pt x="16146" y="893517"/>
                    <a:pt x="0" y="877371"/>
                    <a:pt x="0" y="857454"/>
                  </a:cubicBezTo>
                  <a:lnTo>
                    <a:pt x="0" y="36063"/>
                  </a:lnTo>
                  <a:cubicBezTo>
                    <a:pt x="0" y="26498"/>
                    <a:pt x="3799" y="17326"/>
                    <a:pt x="10563" y="10563"/>
                  </a:cubicBezTo>
                  <a:cubicBezTo>
                    <a:pt x="17326" y="3799"/>
                    <a:pt x="26498" y="0"/>
                    <a:pt x="36063" y="0"/>
                  </a:cubicBezTo>
                  <a:close/>
                </a:path>
              </a:pathLst>
            </a:custGeom>
            <a:solidFill>
              <a:srgbClr val="1B1C54"/>
            </a:solidFill>
          </p:spPr>
          <p:txBody>
            <a:bodyPr/>
            <a:lstStyle/>
            <a:p>
              <a:endParaRPr lang="vi-VN"/>
            </a:p>
          </p:txBody>
        </p:sp>
        <p:sp>
          <p:nvSpPr>
            <p:cNvPr id="17" name="TextBox 17"/>
            <p:cNvSpPr txBox="1"/>
            <p:nvPr/>
          </p:nvSpPr>
          <p:spPr>
            <a:xfrm>
              <a:off x="0" y="-47625"/>
              <a:ext cx="1922387" cy="941142"/>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69547" y="6226977"/>
            <a:ext cx="7299063" cy="3392571"/>
            <a:chOff x="0" y="0"/>
            <a:chExt cx="1922387" cy="893517"/>
          </a:xfrm>
        </p:grpSpPr>
        <p:sp>
          <p:nvSpPr>
            <p:cNvPr id="19" name="Freeform 19"/>
            <p:cNvSpPr/>
            <p:nvPr/>
          </p:nvSpPr>
          <p:spPr>
            <a:xfrm>
              <a:off x="0" y="0"/>
              <a:ext cx="1922387" cy="893517"/>
            </a:xfrm>
            <a:custGeom>
              <a:avLst/>
              <a:gdLst/>
              <a:ahLst/>
              <a:cxnLst/>
              <a:rect l="l" t="t" r="r" b="b"/>
              <a:pathLst>
                <a:path w="1922387" h="893517">
                  <a:moveTo>
                    <a:pt x="36063" y="0"/>
                  </a:moveTo>
                  <a:lnTo>
                    <a:pt x="1886324" y="0"/>
                  </a:lnTo>
                  <a:cubicBezTo>
                    <a:pt x="1906241" y="0"/>
                    <a:pt x="1922387" y="16146"/>
                    <a:pt x="1922387" y="36063"/>
                  </a:cubicBezTo>
                  <a:lnTo>
                    <a:pt x="1922387" y="857454"/>
                  </a:lnTo>
                  <a:cubicBezTo>
                    <a:pt x="1922387" y="867018"/>
                    <a:pt x="1918588" y="876191"/>
                    <a:pt x="1911825" y="882954"/>
                  </a:cubicBezTo>
                  <a:cubicBezTo>
                    <a:pt x="1905061" y="889717"/>
                    <a:pt x="1895889" y="893517"/>
                    <a:pt x="1886324" y="893517"/>
                  </a:cubicBezTo>
                  <a:lnTo>
                    <a:pt x="36063" y="893517"/>
                  </a:lnTo>
                  <a:cubicBezTo>
                    <a:pt x="16146" y="893517"/>
                    <a:pt x="0" y="877371"/>
                    <a:pt x="0" y="857454"/>
                  </a:cubicBezTo>
                  <a:lnTo>
                    <a:pt x="0" y="36063"/>
                  </a:lnTo>
                  <a:cubicBezTo>
                    <a:pt x="0" y="26498"/>
                    <a:pt x="3799" y="17326"/>
                    <a:pt x="10563" y="10563"/>
                  </a:cubicBezTo>
                  <a:cubicBezTo>
                    <a:pt x="17326" y="3799"/>
                    <a:pt x="26498" y="0"/>
                    <a:pt x="36063" y="0"/>
                  </a:cubicBezTo>
                  <a:close/>
                </a:path>
              </a:pathLst>
            </a:custGeom>
            <a:solidFill>
              <a:srgbClr val="1B1C54"/>
            </a:solidFill>
          </p:spPr>
          <p:txBody>
            <a:bodyPr/>
            <a:lstStyle/>
            <a:p>
              <a:endParaRPr lang="vi-VN"/>
            </a:p>
          </p:txBody>
        </p:sp>
        <p:sp>
          <p:nvSpPr>
            <p:cNvPr id="20" name="TextBox 20"/>
            <p:cNvSpPr txBox="1"/>
            <p:nvPr/>
          </p:nvSpPr>
          <p:spPr>
            <a:xfrm>
              <a:off x="0" y="-47625"/>
              <a:ext cx="1922387" cy="941142"/>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5185083" y="309524"/>
            <a:ext cx="977979" cy="977979"/>
            <a:chOff x="0" y="0"/>
            <a:chExt cx="1303972" cy="1303972"/>
          </a:xfrm>
        </p:grpSpPr>
        <p:grpSp>
          <p:nvGrpSpPr>
            <p:cNvPr id="22" name="Group 22"/>
            <p:cNvGrpSpPr/>
            <p:nvPr/>
          </p:nvGrpSpPr>
          <p:grpSpPr>
            <a:xfrm>
              <a:off x="0" y="0"/>
              <a:ext cx="1303972" cy="130397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vi-VN"/>
              </a:p>
            </p:txBody>
          </p:sp>
          <p:sp>
            <p:nvSpPr>
              <p:cNvPr id="24" name="TextBox 24"/>
              <p:cNvSpPr txBox="1"/>
              <p:nvPr/>
            </p:nvSpPr>
            <p:spPr>
              <a:xfrm>
                <a:off x="76200" y="28575"/>
                <a:ext cx="660400" cy="708025"/>
              </a:xfrm>
              <a:prstGeom prst="rect">
                <a:avLst/>
              </a:prstGeom>
            </p:spPr>
            <p:txBody>
              <a:bodyPr lIns="64434" tIns="64434" rIns="64434" bIns="64434" rtlCol="0" anchor="ctr"/>
              <a:lstStyle/>
              <a:p>
                <a:pPr algn="ctr">
                  <a:lnSpc>
                    <a:spcPts val="3780"/>
                  </a:lnSpc>
                </a:pPr>
                <a:endParaRPr/>
              </a:p>
            </p:txBody>
          </p:sp>
        </p:grpSp>
        <p:sp>
          <p:nvSpPr>
            <p:cNvPr id="25" name="TextBox 25"/>
            <p:cNvSpPr txBox="1"/>
            <p:nvPr/>
          </p:nvSpPr>
          <p:spPr>
            <a:xfrm>
              <a:off x="0" y="79633"/>
              <a:ext cx="1303972" cy="905712"/>
            </a:xfrm>
            <a:prstGeom prst="rect">
              <a:avLst/>
            </a:prstGeom>
          </p:spPr>
          <p:txBody>
            <a:bodyPr lIns="0" tIns="0" rIns="0" bIns="0" rtlCol="0" anchor="t">
              <a:spAutoFit/>
            </a:bodyPr>
            <a:lstStyle/>
            <a:p>
              <a:pPr algn="ctr">
                <a:lnSpc>
                  <a:spcPts val="5702"/>
                </a:lnSpc>
              </a:pPr>
              <a:r>
                <a:rPr lang="en-US" sz="4073" b="1">
                  <a:solidFill>
                    <a:srgbClr val="FFFFFF"/>
                  </a:solidFill>
                  <a:latin typeface="Be Vietnam Ultra-Bold"/>
                  <a:ea typeface="Be Vietnam Ultra-Bold"/>
                  <a:cs typeface="Be Vietnam Ultra-Bold"/>
                  <a:sym typeface="Be Vietnam Ultra-Bold"/>
                </a:rPr>
                <a:t>1</a:t>
              </a:r>
            </a:p>
          </p:txBody>
        </p:sp>
      </p:grpSp>
      <p:grpSp>
        <p:nvGrpSpPr>
          <p:cNvPr id="26" name="Group 26"/>
          <p:cNvGrpSpPr/>
          <p:nvPr/>
        </p:nvGrpSpPr>
        <p:grpSpPr>
          <a:xfrm>
            <a:off x="13211747" y="226529"/>
            <a:ext cx="977979" cy="983433"/>
            <a:chOff x="0" y="0"/>
            <a:chExt cx="1303972" cy="1311243"/>
          </a:xfrm>
        </p:grpSpPr>
        <p:grpSp>
          <p:nvGrpSpPr>
            <p:cNvPr id="27" name="Group 27"/>
            <p:cNvGrpSpPr/>
            <p:nvPr/>
          </p:nvGrpSpPr>
          <p:grpSpPr>
            <a:xfrm>
              <a:off x="0" y="0"/>
              <a:ext cx="1303972" cy="1311243"/>
              <a:chOff x="0" y="0"/>
              <a:chExt cx="812800" cy="817332"/>
            </a:xfrm>
          </p:grpSpPr>
          <p:sp>
            <p:nvSpPr>
              <p:cNvPr id="28" name="Freeform 28"/>
              <p:cNvSpPr/>
              <p:nvPr/>
            </p:nvSpPr>
            <p:spPr>
              <a:xfrm>
                <a:off x="0" y="0"/>
                <a:ext cx="812800" cy="817332"/>
              </a:xfrm>
              <a:custGeom>
                <a:avLst/>
                <a:gdLst/>
                <a:ahLst/>
                <a:cxnLst/>
                <a:rect l="l" t="t" r="r" b="b"/>
                <a:pathLst>
                  <a:path w="812800" h="817332">
                    <a:moveTo>
                      <a:pt x="406400" y="0"/>
                    </a:moveTo>
                    <a:cubicBezTo>
                      <a:pt x="181951" y="0"/>
                      <a:pt x="0" y="182966"/>
                      <a:pt x="0" y="408666"/>
                    </a:cubicBezTo>
                    <a:cubicBezTo>
                      <a:pt x="0" y="634366"/>
                      <a:pt x="181951" y="817332"/>
                      <a:pt x="406400" y="817332"/>
                    </a:cubicBezTo>
                    <a:cubicBezTo>
                      <a:pt x="630849" y="817332"/>
                      <a:pt x="812800" y="634366"/>
                      <a:pt x="812800" y="408666"/>
                    </a:cubicBezTo>
                    <a:cubicBezTo>
                      <a:pt x="812800" y="182966"/>
                      <a:pt x="630849" y="0"/>
                      <a:pt x="406400" y="0"/>
                    </a:cubicBezTo>
                    <a:close/>
                  </a:path>
                </a:pathLst>
              </a:custGeom>
              <a:solidFill>
                <a:srgbClr val="004AAD"/>
              </a:solidFill>
            </p:spPr>
            <p:txBody>
              <a:bodyPr/>
              <a:lstStyle/>
              <a:p>
                <a:endParaRPr lang="vi-VN"/>
              </a:p>
            </p:txBody>
          </p:sp>
          <p:sp>
            <p:nvSpPr>
              <p:cNvPr id="29" name="TextBox 29"/>
              <p:cNvSpPr txBox="1"/>
              <p:nvPr/>
            </p:nvSpPr>
            <p:spPr>
              <a:xfrm>
                <a:off x="76200" y="29000"/>
                <a:ext cx="660400" cy="711708"/>
              </a:xfrm>
              <a:prstGeom prst="rect">
                <a:avLst/>
              </a:prstGeom>
            </p:spPr>
            <p:txBody>
              <a:bodyPr lIns="64434" tIns="64434" rIns="64434" bIns="64434" rtlCol="0" anchor="ctr"/>
              <a:lstStyle/>
              <a:p>
                <a:pPr algn="ctr">
                  <a:lnSpc>
                    <a:spcPts val="3780"/>
                  </a:lnSpc>
                </a:pPr>
                <a:endParaRPr/>
              </a:p>
            </p:txBody>
          </p:sp>
        </p:grpSp>
        <p:sp>
          <p:nvSpPr>
            <p:cNvPr id="30" name="TextBox 30"/>
            <p:cNvSpPr txBox="1"/>
            <p:nvPr/>
          </p:nvSpPr>
          <p:spPr>
            <a:xfrm>
              <a:off x="0" y="79633"/>
              <a:ext cx="1303972" cy="912984"/>
            </a:xfrm>
            <a:prstGeom prst="rect">
              <a:avLst/>
            </a:prstGeom>
          </p:spPr>
          <p:txBody>
            <a:bodyPr lIns="0" tIns="0" rIns="0" bIns="0" rtlCol="0" anchor="t">
              <a:spAutoFit/>
            </a:bodyPr>
            <a:lstStyle/>
            <a:p>
              <a:pPr algn="ctr">
                <a:lnSpc>
                  <a:spcPts val="5702"/>
                </a:lnSpc>
              </a:pPr>
              <a:r>
                <a:rPr lang="en-US" sz="4073" b="1">
                  <a:solidFill>
                    <a:srgbClr val="FFFFFF"/>
                  </a:solidFill>
                  <a:latin typeface="Be Vietnam Ultra-Bold"/>
                  <a:ea typeface="Be Vietnam Ultra-Bold"/>
                  <a:cs typeface="Be Vietnam Ultra-Bold"/>
                  <a:sym typeface="Be Vietnam Ultra-Bold"/>
                </a:rPr>
                <a:t>2</a:t>
              </a:r>
            </a:p>
          </p:txBody>
        </p:sp>
      </p:grpSp>
      <p:grpSp>
        <p:nvGrpSpPr>
          <p:cNvPr id="31" name="Group 31"/>
          <p:cNvGrpSpPr/>
          <p:nvPr/>
        </p:nvGrpSpPr>
        <p:grpSpPr>
          <a:xfrm>
            <a:off x="5220471" y="5720208"/>
            <a:ext cx="977979" cy="983433"/>
            <a:chOff x="0" y="0"/>
            <a:chExt cx="1303972" cy="1311243"/>
          </a:xfrm>
        </p:grpSpPr>
        <p:grpSp>
          <p:nvGrpSpPr>
            <p:cNvPr id="32" name="Group 32"/>
            <p:cNvGrpSpPr/>
            <p:nvPr/>
          </p:nvGrpSpPr>
          <p:grpSpPr>
            <a:xfrm>
              <a:off x="0" y="0"/>
              <a:ext cx="1303972" cy="1311243"/>
              <a:chOff x="0" y="0"/>
              <a:chExt cx="812800" cy="817332"/>
            </a:xfrm>
          </p:grpSpPr>
          <p:sp>
            <p:nvSpPr>
              <p:cNvPr id="33" name="Freeform 33"/>
              <p:cNvSpPr/>
              <p:nvPr/>
            </p:nvSpPr>
            <p:spPr>
              <a:xfrm>
                <a:off x="0" y="0"/>
                <a:ext cx="812800" cy="817332"/>
              </a:xfrm>
              <a:custGeom>
                <a:avLst/>
                <a:gdLst/>
                <a:ahLst/>
                <a:cxnLst/>
                <a:rect l="l" t="t" r="r" b="b"/>
                <a:pathLst>
                  <a:path w="812800" h="817332">
                    <a:moveTo>
                      <a:pt x="406400" y="0"/>
                    </a:moveTo>
                    <a:cubicBezTo>
                      <a:pt x="181951" y="0"/>
                      <a:pt x="0" y="182966"/>
                      <a:pt x="0" y="408666"/>
                    </a:cubicBezTo>
                    <a:cubicBezTo>
                      <a:pt x="0" y="634366"/>
                      <a:pt x="181951" y="817332"/>
                      <a:pt x="406400" y="817332"/>
                    </a:cubicBezTo>
                    <a:cubicBezTo>
                      <a:pt x="630849" y="817332"/>
                      <a:pt x="812800" y="634366"/>
                      <a:pt x="812800" y="408666"/>
                    </a:cubicBezTo>
                    <a:cubicBezTo>
                      <a:pt x="812800" y="182966"/>
                      <a:pt x="630849" y="0"/>
                      <a:pt x="406400" y="0"/>
                    </a:cubicBezTo>
                    <a:close/>
                  </a:path>
                </a:pathLst>
              </a:custGeom>
              <a:solidFill>
                <a:srgbClr val="004AAD"/>
              </a:solidFill>
            </p:spPr>
            <p:txBody>
              <a:bodyPr/>
              <a:lstStyle/>
              <a:p>
                <a:endParaRPr lang="vi-VN"/>
              </a:p>
            </p:txBody>
          </p:sp>
          <p:sp>
            <p:nvSpPr>
              <p:cNvPr id="34" name="TextBox 34"/>
              <p:cNvSpPr txBox="1"/>
              <p:nvPr/>
            </p:nvSpPr>
            <p:spPr>
              <a:xfrm>
                <a:off x="76200" y="29000"/>
                <a:ext cx="660400" cy="711708"/>
              </a:xfrm>
              <a:prstGeom prst="rect">
                <a:avLst/>
              </a:prstGeom>
            </p:spPr>
            <p:txBody>
              <a:bodyPr lIns="64434" tIns="64434" rIns="64434" bIns="64434" rtlCol="0" anchor="ctr"/>
              <a:lstStyle/>
              <a:p>
                <a:pPr algn="ctr">
                  <a:lnSpc>
                    <a:spcPts val="3780"/>
                  </a:lnSpc>
                </a:pPr>
                <a:endParaRPr/>
              </a:p>
            </p:txBody>
          </p:sp>
        </p:grpSp>
        <p:sp>
          <p:nvSpPr>
            <p:cNvPr id="35" name="TextBox 35"/>
            <p:cNvSpPr txBox="1"/>
            <p:nvPr/>
          </p:nvSpPr>
          <p:spPr>
            <a:xfrm>
              <a:off x="0" y="79633"/>
              <a:ext cx="1303972" cy="912984"/>
            </a:xfrm>
            <a:prstGeom prst="rect">
              <a:avLst/>
            </a:prstGeom>
          </p:spPr>
          <p:txBody>
            <a:bodyPr lIns="0" tIns="0" rIns="0" bIns="0" rtlCol="0" anchor="t">
              <a:spAutoFit/>
            </a:bodyPr>
            <a:lstStyle/>
            <a:p>
              <a:pPr algn="ctr">
                <a:lnSpc>
                  <a:spcPts val="5702"/>
                </a:lnSpc>
              </a:pPr>
              <a:r>
                <a:rPr lang="en-US" sz="4073" b="1">
                  <a:solidFill>
                    <a:srgbClr val="FFFFFF"/>
                  </a:solidFill>
                  <a:latin typeface="Be Vietnam Ultra-Bold"/>
                  <a:ea typeface="Be Vietnam Ultra-Bold"/>
                  <a:cs typeface="Be Vietnam Ultra-Bold"/>
                  <a:sym typeface="Be Vietnam Ultra-Bold"/>
                </a:rPr>
                <a:t>3</a:t>
              </a:r>
            </a:p>
          </p:txBody>
        </p:sp>
      </p:grpSp>
      <p:grpSp>
        <p:nvGrpSpPr>
          <p:cNvPr id="36" name="Group 36"/>
          <p:cNvGrpSpPr/>
          <p:nvPr/>
        </p:nvGrpSpPr>
        <p:grpSpPr>
          <a:xfrm>
            <a:off x="13211747" y="5720208"/>
            <a:ext cx="977979" cy="983433"/>
            <a:chOff x="0" y="0"/>
            <a:chExt cx="1303972" cy="1311243"/>
          </a:xfrm>
        </p:grpSpPr>
        <p:grpSp>
          <p:nvGrpSpPr>
            <p:cNvPr id="37" name="Group 37"/>
            <p:cNvGrpSpPr/>
            <p:nvPr/>
          </p:nvGrpSpPr>
          <p:grpSpPr>
            <a:xfrm>
              <a:off x="0" y="0"/>
              <a:ext cx="1303972" cy="1311243"/>
              <a:chOff x="0" y="0"/>
              <a:chExt cx="812800" cy="817332"/>
            </a:xfrm>
          </p:grpSpPr>
          <p:sp>
            <p:nvSpPr>
              <p:cNvPr id="38" name="Freeform 38"/>
              <p:cNvSpPr/>
              <p:nvPr/>
            </p:nvSpPr>
            <p:spPr>
              <a:xfrm>
                <a:off x="0" y="0"/>
                <a:ext cx="812800" cy="817332"/>
              </a:xfrm>
              <a:custGeom>
                <a:avLst/>
                <a:gdLst/>
                <a:ahLst/>
                <a:cxnLst/>
                <a:rect l="l" t="t" r="r" b="b"/>
                <a:pathLst>
                  <a:path w="812800" h="817332">
                    <a:moveTo>
                      <a:pt x="406400" y="0"/>
                    </a:moveTo>
                    <a:cubicBezTo>
                      <a:pt x="181951" y="0"/>
                      <a:pt x="0" y="182966"/>
                      <a:pt x="0" y="408666"/>
                    </a:cubicBezTo>
                    <a:cubicBezTo>
                      <a:pt x="0" y="634366"/>
                      <a:pt x="181951" y="817332"/>
                      <a:pt x="406400" y="817332"/>
                    </a:cubicBezTo>
                    <a:cubicBezTo>
                      <a:pt x="630849" y="817332"/>
                      <a:pt x="812800" y="634366"/>
                      <a:pt x="812800" y="408666"/>
                    </a:cubicBezTo>
                    <a:cubicBezTo>
                      <a:pt x="812800" y="182966"/>
                      <a:pt x="630849" y="0"/>
                      <a:pt x="406400" y="0"/>
                    </a:cubicBezTo>
                    <a:close/>
                  </a:path>
                </a:pathLst>
              </a:custGeom>
              <a:solidFill>
                <a:srgbClr val="004AAD"/>
              </a:solidFill>
            </p:spPr>
            <p:txBody>
              <a:bodyPr/>
              <a:lstStyle/>
              <a:p>
                <a:endParaRPr lang="vi-VN"/>
              </a:p>
            </p:txBody>
          </p:sp>
          <p:sp>
            <p:nvSpPr>
              <p:cNvPr id="39" name="TextBox 39"/>
              <p:cNvSpPr txBox="1"/>
              <p:nvPr/>
            </p:nvSpPr>
            <p:spPr>
              <a:xfrm>
                <a:off x="76200" y="29000"/>
                <a:ext cx="660400" cy="711708"/>
              </a:xfrm>
              <a:prstGeom prst="rect">
                <a:avLst/>
              </a:prstGeom>
            </p:spPr>
            <p:txBody>
              <a:bodyPr lIns="64434" tIns="64434" rIns="64434" bIns="64434" rtlCol="0" anchor="ctr"/>
              <a:lstStyle/>
              <a:p>
                <a:pPr algn="ctr">
                  <a:lnSpc>
                    <a:spcPts val="3780"/>
                  </a:lnSpc>
                </a:pPr>
                <a:endParaRPr/>
              </a:p>
            </p:txBody>
          </p:sp>
        </p:grpSp>
        <p:sp>
          <p:nvSpPr>
            <p:cNvPr id="40" name="TextBox 40"/>
            <p:cNvSpPr txBox="1"/>
            <p:nvPr/>
          </p:nvSpPr>
          <p:spPr>
            <a:xfrm>
              <a:off x="0" y="79633"/>
              <a:ext cx="1303972" cy="912984"/>
            </a:xfrm>
            <a:prstGeom prst="rect">
              <a:avLst/>
            </a:prstGeom>
          </p:spPr>
          <p:txBody>
            <a:bodyPr lIns="0" tIns="0" rIns="0" bIns="0" rtlCol="0" anchor="t">
              <a:spAutoFit/>
            </a:bodyPr>
            <a:lstStyle/>
            <a:p>
              <a:pPr algn="ctr">
                <a:lnSpc>
                  <a:spcPts val="5702"/>
                </a:lnSpc>
              </a:pPr>
              <a:r>
                <a:rPr lang="en-US" sz="4073" b="1">
                  <a:solidFill>
                    <a:srgbClr val="FFFFFF"/>
                  </a:solidFill>
                  <a:latin typeface="Be Vietnam Ultra-Bold"/>
                  <a:ea typeface="Be Vietnam Ultra-Bold"/>
                  <a:cs typeface="Be Vietnam Ultra-Bold"/>
                  <a:sym typeface="Be Vietnam Ultra-Bold"/>
                </a:rPr>
                <a:t>4</a:t>
              </a:r>
            </a:p>
          </p:txBody>
        </p:sp>
      </p:grpSp>
      <p:grpSp>
        <p:nvGrpSpPr>
          <p:cNvPr id="41" name="Group 41"/>
          <p:cNvGrpSpPr/>
          <p:nvPr/>
        </p:nvGrpSpPr>
        <p:grpSpPr>
          <a:xfrm>
            <a:off x="7410443" y="2848845"/>
            <a:ext cx="4589311" cy="4589311"/>
            <a:chOff x="0" y="0"/>
            <a:chExt cx="6119081" cy="6119081"/>
          </a:xfrm>
        </p:grpSpPr>
        <p:grpSp>
          <p:nvGrpSpPr>
            <p:cNvPr id="42" name="Group 42"/>
            <p:cNvGrpSpPr/>
            <p:nvPr/>
          </p:nvGrpSpPr>
          <p:grpSpPr>
            <a:xfrm>
              <a:off x="0" y="0"/>
              <a:ext cx="6119081" cy="6119081"/>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vi-VN"/>
              </a:p>
            </p:txBody>
          </p:sp>
          <p:sp>
            <p:nvSpPr>
              <p:cNvPr id="44" name="TextBox 44"/>
              <p:cNvSpPr txBox="1"/>
              <p:nvPr/>
            </p:nvSpPr>
            <p:spPr>
              <a:xfrm>
                <a:off x="139700" y="92075"/>
                <a:ext cx="533400" cy="581025"/>
              </a:xfrm>
              <a:prstGeom prst="rect">
                <a:avLst/>
              </a:prstGeom>
            </p:spPr>
            <p:txBody>
              <a:bodyPr lIns="50800" tIns="50800" rIns="50800" bIns="50800" rtlCol="0" anchor="ctr"/>
              <a:lstStyle/>
              <a:p>
                <a:pPr algn="ctr">
                  <a:lnSpc>
                    <a:spcPts val="3693"/>
                  </a:lnSpc>
                </a:pPr>
                <a:endParaRPr/>
              </a:p>
            </p:txBody>
          </p:sp>
        </p:grpSp>
        <p:sp>
          <p:nvSpPr>
            <p:cNvPr id="45" name="TextBox 45"/>
            <p:cNvSpPr txBox="1"/>
            <p:nvPr/>
          </p:nvSpPr>
          <p:spPr>
            <a:xfrm>
              <a:off x="837203" y="1651515"/>
              <a:ext cx="4476177" cy="2443832"/>
            </a:xfrm>
            <a:prstGeom prst="rect">
              <a:avLst/>
            </a:prstGeom>
          </p:spPr>
          <p:txBody>
            <a:bodyPr wrap="square" lIns="0" tIns="0" rIns="0" bIns="0" rtlCol="0" anchor="t">
              <a:spAutoFit/>
            </a:bodyPr>
            <a:lstStyle/>
            <a:p>
              <a:pPr marL="0" lvl="0" indent="0" algn="ctr">
                <a:lnSpc>
                  <a:spcPts val="7511"/>
                </a:lnSpc>
                <a:spcBef>
                  <a:spcPct val="0"/>
                </a:spcBef>
              </a:pPr>
              <a:r>
                <a:rPr lang="en-US" sz="5365" b="1" dirty="0" err="1">
                  <a:solidFill>
                    <a:srgbClr val="1B1C54"/>
                  </a:solidFill>
                  <a:latin typeface="Be Vietnam Ultra-Bold"/>
                  <a:ea typeface="Be Vietnam Ultra-Bold"/>
                  <a:cs typeface="Be Vietnam Ultra-Bold"/>
                  <a:sym typeface="Be Vietnam Ultra-Bold"/>
                </a:rPr>
                <a:t>Vị</a:t>
              </a:r>
              <a:r>
                <a:rPr lang="en-US" sz="5365" b="1" dirty="0">
                  <a:solidFill>
                    <a:srgbClr val="1B1C54"/>
                  </a:solidFill>
                  <a:latin typeface="Be Vietnam Ultra-Bold"/>
                  <a:ea typeface="Be Vietnam Ultra-Bold"/>
                  <a:cs typeface="Be Vietnam Ultra-Bold"/>
                  <a:sym typeface="Be Vietnam Ultra-Bold"/>
                </a:rPr>
                <a:t> </a:t>
              </a:r>
              <a:r>
                <a:rPr lang="en-US" sz="5365" b="1" dirty="0" err="1">
                  <a:solidFill>
                    <a:srgbClr val="1B1C54"/>
                  </a:solidFill>
                  <a:latin typeface="Be Vietnam Ultra-Bold"/>
                  <a:ea typeface="Be Vietnam Ultra-Bold"/>
                  <a:cs typeface="Be Vietnam Ultra-Bold"/>
                  <a:sym typeface="Be Vietnam Ultra-Bold"/>
                </a:rPr>
                <a:t>trí</a:t>
              </a:r>
              <a:r>
                <a:rPr lang="en-US" sz="5365" b="1" dirty="0">
                  <a:solidFill>
                    <a:srgbClr val="1B1C54"/>
                  </a:solidFill>
                  <a:latin typeface="Be Vietnam Ultra-Bold"/>
                  <a:ea typeface="Be Vietnam Ultra-Bold"/>
                  <a:cs typeface="Be Vietnam Ultra-Bold"/>
                  <a:sym typeface="Be Vietnam Ultra-Bold"/>
                </a:rPr>
                <a:t> </a:t>
              </a:r>
              <a:r>
                <a:rPr lang="vi-VN" sz="5365" b="1" dirty="0">
                  <a:solidFill>
                    <a:srgbClr val="1B1C54"/>
                  </a:solidFill>
                  <a:latin typeface="Be Vietnam Ultra-Bold"/>
                  <a:ea typeface="Be Vietnam Ultra-Bold"/>
                  <a:cs typeface="Be Vietnam Ultra-Bold"/>
                  <a:sym typeface="Be Vietnam Ultra-Bold"/>
                </a:rPr>
                <a:t>và</a:t>
              </a:r>
              <a:r>
                <a:rPr lang="en-US" sz="5365" b="1" dirty="0">
                  <a:solidFill>
                    <a:srgbClr val="1B1C54"/>
                  </a:solidFill>
                  <a:latin typeface="Be Vietnam Ultra-Bold"/>
                  <a:ea typeface="Be Vietnam Ultra-Bold"/>
                  <a:cs typeface="Be Vietnam Ultra-Bold"/>
                  <a:sym typeface="Be Vietnam Ultra-Bold"/>
                </a:rPr>
                <a:t> </a:t>
              </a:r>
              <a:r>
                <a:rPr lang="en-US" sz="5365" b="1" dirty="0" err="1">
                  <a:solidFill>
                    <a:srgbClr val="1B1C54"/>
                  </a:solidFill>
                  <a:latin typeface="Be Vietnam Ultra-Bold"/>
                  <a:ea typeface="Be Vietnam Ultra-Bold"/>
                  <a:cs typeface="Be Vietnam Ultra-Bold"/>
                  <a:sym typeface="Be Vietnam Ultra-Bold"/>
                </a:rPr>
                <a:t>Nhiệm</a:t>
              </a:r>
              <a:r>
                <a:rPr lang="en-US" sz="5365" b="1" dirty="0">
                  <a:solidFill>
                    <a:srgbClr val="1B1C54"/>
                  </a:solidFill>
                  <a:latin typeface="Be Vietnam Ultra-Bold"/>
                  <a:ea typeface="Be Vietnam Ultra-Bold"/>
                  <a:cs typeface="Be Vietnam Ultra-Bold"/>
                  <a:sym typeface="Be Vietnam Ultra-Bold"/>
                </a:rPr>
                <a:t> </a:t>
              </a:r>
              <a:r>
                <a:rPr lang="en-US" sz="5365" b="1" dirty="0" err="1">
                  <a:solidFill>
                    <a:srgbClr val="1B1C54"/>
                  </a:solidFill>
                  <a:latin typeface="Be Vietnam Ultra-Bold"/>
                  <a:ea typeface="Be Vietnam Ultra-Bold"/>
                  <a:cs typeface="Be Vietnam Ultra-Bold"/>
                  <a:sym typeface="Be Vietnam Ultra-Bold"/>
                </a:rPr>
                <a:t>vụ</a:t>
              </a:r>
              <a:endParaRPr lang="en-US" sz="5365" b="1" dirty="0">
                <a:solidFill>
                  <a:srgbClr val="1B1C54"/>
                </a:solidFill>
                <a:latin typeface="Be Vietnam Ultra-Bold"/>
                <a:ea typeface="Be Vietnam Ultra-Bold"/>
                <a:cs typeface="Be Vietnam Ultra-Bold"/>
                <a:sym typeface="Be Vietnam Ultra-Bold"/>
              </a:endParaRPr>
            </a:p>
          </p:txBody>
        </p:sp>
      </p:grpSp>
      <p:sp>
        <p:nvSpPr>
          <p:cNvPr id="46" name="TextBox 46"/>
          <p:cNvSpPr txBox="1"/>
          <p:nvPr/>
        </p:nvSpPr>
        <p:spPr>
          <a:xfrm>
            <a:off x="3093489" y="1749704"/>
            <a:ext cx="5502591" cy="1526828"/>
          </a:xfrm>
          <a:prstGeom prst="rect">
            <a:avLst/>
          </a:prstGeom>
        </p:spPr>
        <p:txBody>
          <a:bodyPr lIns="0" tIns="0" rIns="0" bIns="0" rtlCol="0" anchor="t">
            <a:spAutoFit/>
          </a:bodyPr>
          <a:lstStyle/>
          <a:p>
            <a:pPr algn="just">
              <a:lnSpc>
                <a:spcPts val="4059"/>
              </a:lnSpc>
            </a:pPr>
            <a:r>
              <a:rPr lang="vi-VN" sz="3000" b="1" dirty="0">
                <a:solidFill>
                  <a:srgbClr val="FFFFFF"/>
                </a:solidFill>
                <a:latin typeface="Be Vietnam Ultra-Bold"/>
                <a:ea typeface="Be Vietnam Ultra-Bold"/>
                <a:cs typeface="Be Vietnam Ultra-Bold"/>
                <a:sym typeface="Be Vietnam Ultra-Bold"/>
              </a:rPr>
              <a:t>Đảm nhận vị trí  thực tập Lập trình Web (Web Developer Intern).</a:t>
            </a:r>
            <a:endParaRPr lang="en-US" sz="3000" b="1" dirty="0">
              <a:solidFill>
                <a:srgbClr val="FFFFFF"/>
              </a:solidFill>
              <a:latin typeface="Be Vietnam Ultra-Bold"/>
              <a:ea typeface="Be Vietnam Ultra-Bold"/>
              <a:cs typeface="Be Vietnam Ultra-Bold"/>
              <a:sym typeface="Be Vietnam Ultra-Bold"/>
            </a:endParaRPr>
          </a:p>
        </p:txBody>
      </p:sp>
      <p:sp>
        <p:nvSpPr>
          <p:cNvPr id="47" name="TextBox 47"/>
          <p:cNvSpPr txBox="1"/>
          <p:nvPr/>
        </p:nvSpPr>
        <p:spPr>
          <a:xfrm>
            <a:off x="11379656" y="1668206"/>
            <a:ext cx="5231944" cy="1552575"/>
          </a:xfrm>
          <a:prstGeom prst="rect">
            <a:avLst/>
          </a:prstGeom>
        </p:spPr>
        <p:txBody>
          <a:bodyPr lIns="0" tIns="0" rIns="0" bIns="0" rtlCol="0" anchor="t">
            <a:spAutoFit/>
          </a:bodyPr>
          <a:lstStyle/>
          <a:p>
            <a:pPr algn="l">
              <a:lnSpc>
                <a:spcPts val="4199"/>
              </a:lnSpc>
            </a:pPr>
            <a:r>
              <a:rPr lang="en-US" sz="2999" b="1" dirty="0" err="1">
                <a:solidFill>
                  <a:srgbClr val="FFFFFF"/>
                </a:solidFill>
                <a:latin typeface="Be Vietnam Ultra-Bold"/>
                <a:ea typeface="Be Vietnam Ultra-Bold"/>
                <a:cs typeface="Be Vietnam Ultra-Bold"/>
                <a:sym typeface="Be Vietnam Ultra-Bold"/>
              </a:rPr>
              <a:t>Xây</a:t>
            </a:r>
            <a:r>
              <a:rPr lang="en-US" sz="2999" b="1" dirty="0">
                <a:solidFill>
                  <a:srgbClr val="FFFFFF"/>
                </a:solidFill>
                <a:latin typeface="Be Vietnam Ultra-Bold"/>
                <a:ea typeface="Be Vietnam Ultra-Bold"/>
                <a:cs typeface="Be Vietnam Ultra-Bold"/>
                <a:sym typeface="Be Vietnam Ultra-Bold"/>
              </a:rPr>
              <a:t> </a:t>
            </a:r>
            <a:r>
              <a:rPr lang="en-US" sz="2999" b="1" dirty="0" err="1">
                <a:solidFill>
                  <a:srgbClr val="FFFFFF"/>
                </a:solidFill>
                <a:latin typeface="Be Vietnam Ultra-Bold"/>
                <a:ea typeface="Be Vietnam Ultra-Bold"/>
                <a:cs typeface="Be Vietnam Ultra-Bold"/>
                <a:sym typeface="Be Vietnam Ultra-Bold"/>
              </a:rPr>
              <a:t>dựng</a:t>
            </a:r>
            <a:r>
              <a:rPr lang="en-US" sz="2999" b="1" dirty="0">
                <a:solidFill>
                  <a:srgbClr val="FFFFFF"/>
                </a:solidFill>
                <a:latin typeface="Be Vietnam Ultra-Bold"/>
                <a:ea typeface="Be Vietnam Ultra-Bold"/>
                <a:cs typeface="Be Vietnam Ultra-Bold"/>
                <a:sym typeface="Be Vietnam Ultra-Bold"/>
              </a:rPr>
              <a:t> </a:t>
            </a:r>
            <a:r>
              <a:rPr lang="en-US" sz="2999" b="1" dirty="0" err="1">
                <a:solidFill>
                  <a:srgbClr val="FFFFFF"/>
                </a:solidFill>
                <a:latin typeface="Be Vietnam Ultra-Bold"/>
                <a:ea typeface="Be Vietnam Ultra-Bold"/>
                <a:cs typeface="Be Vietnam Ultra-Bold"/>
                <a:sym typeface="Be Vietnam Ultra-Bold"/>
              </a:rPr>
              <a:t>giao</a:t>
            </a:r>
            <a:r>
              <a:rPr lang="en-US" sz="2999" b="1" dirty="0">
                <a:solidFill>
                  <a:srgbClr val="FFFFFF"/>
                </a:solidFill>
                <a:latin typeface="Be Vietnam Ultra-Bold"/>
                <a:ea typeface="Be Vietnam Ultra-Bold"/>
                <a:cs typeface="Be Vietnam Ultra-Bold"/>
                <a:sym typeface="Be Vietnam Ultra-Bold"/>
              </a:rPr>
              <a:t> </a:t>
            </a:r>
            <a:r>
              <a:rPr lang="en-US" sz="2999" b="1" dirty="0" err="1">
                <a:solidFill>
                  <a:srgbClr val="FFFFFF"/>
                </a:solidFill>
                <a:latin typeface="Be Vietnam Ultra-Bold"/>
                <a:ea typeface="Be Vietnam Ultra-Bold"/>
                <a:cs typeface="Be Vietnam Ultra-Bold"/>
                <a:sym typeface="Be Vietnam Ultra-Bold"/>
              </a:rPr>
              <a:t>diện</a:t>
            </a:r>
            <a:r>
              <a:rPr lang="en-US" sz="2999" b="1" dirty="0">
                <a:solidFill>
                  <a:srgbClr val="FFFFFF"/>
                </a:solidFill>
                <a:latin typeface="Be Vietnam Ultra-Bold"/>
                <a:ea typeface="Be Vietnam Ultra-Bold"/>
                <a:cs typeface="Be Vietnam Ultra-Bold"/>
                <a:sym typeface="Be Vietnam Ultra-Bold"/>
              </a:rPr>
              <a:t> </a:t>
            </a:r>
            <a:r>
              <a:rPr lang="en-US" sz="2999" b="1" dirty="0" err="1">
                <a:solidFill>
                  <a:srgbClr val="FFFFFF"/>
                </a:solidFill>
                <a:latin typeface="Be Vietnam Ultra-Bold"/>
                <a:ea typeface="Be Vietnam Ultra-Bold"/>
                <a:cs typeface="Be Vietnam Ultra-Bold"/>
                <a:sym typeface="Be Vietnam Ultra-Bold"/>
              </a:rPr>
              <a:t>các</a:t>
            </a:r>
            <a:r>
              <a:rPr lang="en-US" sz="2999" b="1" dirty="0">
                <a:solidFill>
                  <a:srgbClr val="FFFFFF"/>
                </a:solidFill>
                <a:latin typeface="Be Vietnam Ultra-Bold"/>
                <a:ea typeface="Be Vietnam Ultra-Bold"/>
                <a:cs typeface="Be Vietnam Ultra-Bold"/>
                <a:sym typeface="Be Vietnam Ultra-Bold"/>
              </a:rPr>
              <a:t> module: </a:t>
            </a:r>
            <a:r>
              <a:rPr lang="en-US" sz="2999" b="1" dirty="0" err="1">
                <a:solidFill>
                  <a:srgbClr val="FFFFFF"/>
                </a:solidFill>
                <a:latin typeface="Be Vietnam Ultra-Bold"/>
                <a:ea typeface="Be Vietnam Ultra-Bold"/>
                <a:cs typeface="Be Vietnam Ultra-Bold"/>
                <a:sym typeface="Be Vietnam Ultra-Bold"/>
              </a:rPr>
              <a:t>sản</a:t>
            </a:r>
            <a:r>
              <a:rPr lang="en-US" sz="2999" b="1" dirty="0">
                <a:solidFill>
                  <a:srgbClr val="FFFFFF"/>
                </a:solidFill>
                <a:latin typeface="Be Vietnam Ultra-Bold"/>
                <a:ea typeface="Be Vietnam Ultra-Bold"/>
                <a:cs typeface="Be Vietnam Ultra-Bold"/>
                <a:sym typeface="Be Vietnam Ultra-Bold"/>
              </a:rPr>
              <a:t> </a:t>
            </a:r>
            <a:r>
              <a:rPr lang="en-US" sz="2999" b="1" dirty="0" err="1">
                <a:solidFill>
                  <a:srgbClr val="FFFFFF"/>
                </a:solidFill>
                <a:latin typeface="Be Vietnam Ultra-Bold"/>
                <a:ea typeface="Be Vietnam Ultra-Bold"/>
                <a:cs typeface="Be Vietnam Ultra-Bold"/>
                <a:sym typeface="Be Vietnam Ultra-Bold"/>
              </a:rPr>
              <a:t>phẩm</a:t>
            </a:r>
            <a:r>
              <a:rPr lang="en-US" sz="2999" b="1" dirty="0">
                <a:solidFill>
                  <a:srgbClr val="FFFFFF"/>
                </a:solidFill>
                <a:latin typeface="Be Vietnam Ultra-Bold"/>
                <a:ea typeface="Be Vietnam Ultra-Bold"/>
                <a:cs typeface="Be Vietnam Ultra-Bold"/>
                <a:sym typeface="Be Vietnam Ultra-Bold"/>
              </a:rPr>
              <a:t>, </a:t>
            </a:r>
            <a:r>
              <a:rPr lang="en-US" sz="2999" b="1" dirty="0" err="1">
                <a:solidFill>
                  <a:srgbClr val="FFFFFF"/>
                </a:solidFill>
                <a:latin typeface="Be Vietnam Ultra-Bold"/>
                <a:ea typeface="Be Vietnam Ultra-Bold"/>
                <a:cs typeface="Be Vietnam Ultra-Bold"/>
                <a:sym typeface="Be Vietnam Ultra-Bold"/>
              </a:rPr>
              <a:t>danh</a:t>
            </a:r>
            <a:r>
              <a:rPr lang="en-US" sz="2999" b="1" dirty="0">
                <a:solidFill>
                  <a:srgbClr val="FFFFFF"/>
                </a:solidFill>
                <a:latin typeface="Be Vietnam Ultra-Bold"/>
                <a:ea typeface="Be Vietnam Ultra-Bold"/>
                <a:cs typeface="Be Vietnam Ultra-Bold"/>
                <a:sym typeface="Be Vietnam Ultra-Bold"/>
              </a:rPr>
              <a:t> </a:t>
            </a:r>
            <a:r>
              <a:rPr lang="en-US" sz="2999" b="1" dirty="0" err="1">
                <a:solidFill>
                  <a:srgbClr val="FFFFFF"/>
                </a:solidFill>
                <a:latin typeface="Be Vietnam Ultra-Bold"/>
                <a:ea typeface="Be Vietnam Ultra-Bold"/>
                <a:cs typeface="Be Vietnam Ultra-Bold"/>
                <a:sym typeface="Be Vietnam Ultra-Bold"/>
              </a:rPr>
              <a:t>mục</a:t>
            </a:r>
            <a:r>
              <a:rPr lang="en-US" sz="2999" b="1" dirty="0">
                <a:solidFill>
                  <a:srgbClr val="FFFFFF"/>
                </a:solidFill>
                <a:latin typeface="Be Vietnam Ultra-Bold"/>
                <a:ea typeface="Be Vietnam Ultra-Bold"/>
                <a:cs typeface="Be Vietnam Ultra-Bold"/>
                <a:sym typeface="Be Vietnam Ultra-Bold"/>
              </a:rPr>
              <a:t>, </a:t>
            </a:r>
            <a:r>
              <a:rPr lang="en-US" sz="2999" b="1" dirty="0" err="1">
                <a:solidFill>
                  <a:srgbClr val="FFFFFF"/>
                </a:solidFill>
                <a:latin typeface="Be Vietnam Ultra-Bold"/>
                <a:ea typeface="Be Vietnam Ultra-Bold"/>
                <a:cs typeface="Be Vietnam Ultra-Bold"/>
                <a:sym typeface="Be Vietnam Ultra-Bold"/>
              </a:rPr>
              <a:t>thông</a:t>
            </a:r>
            <a:r>
              <a:rPr lang="en-US" sz="2999" b="1" dirty="0">
                <a:solidFill>
                  <a:srgbClr val="FFFFFF"/>
                </a:solidFill>
                <a:latin typeface="Be Vietnam Ultra-Bold"/>
                <a:ea typeface="Be Vietnam Ultra-Bold"/>
                <a:cs typeface="Be Vietnam Ultra-Bold"/>
                <a:sym typeface="Be Vietnam Ultra-Bold"/>
              </a:rPr>
              <a:t> </a:t>
            </a:r>
            <a:r>
              <a:rPr lang="en-US" sz="2999" b="1" dirty="0" err="1">
                <a:solidFill>
                  <a:srgbClr val="FFFFFF"/>
                </a:solidFill>
                <a:latin typeface="Be Vietnam Ultra-Bold"/>
                <a:ea typeface="Be Vietnam Ultra-Bold"/>
                <a:cs typeface="Be Vietnam Ultra-Bold"/>
                <a:sym typeface="Be Vietnam Ultra-Bold"/>
              </a:rPr>
              <a:t>báo</a:t>
            </a:r>
            <a:r>
              <a:rPr lang="en-US" sz="2999" b="1" dirty="0">
                <a:solidFill>
                  <a:srgbClr val="FFFFFF"/>
                </a:solidFill>
                <a:latin typeface="Be Vietnam Ultra-Bold"/>
                <a:ea typeface="Be Vietnam Ultra-Bold"/>
                <a:cs typeface="Be Vietnam Ultra-Bold"/>
                <a:sym typeface="Be Vietnam Ultra-Bold"/>
              </a:rPr>
              <a:t>, </a:t>
            </a:r>
            <a:r>
              <a:rPr lang="en-US" sz="2999" b="1" dirty="0" err="1">
                <a:solidFill>
                  <a:srgbClr val="FFFFFF"/>
                </a:solidFill>
                <a:latin typeface="Be Vietnam Ultra-Bold"/>
                <a:ea typeface="Be Vietnam Ultra-Bold"/>
                <a:cs typeface="Be Vietnam Ultra-Bold"/>
                <a:sym typeface="Be Vietnam Ultra-Bold"/>
              </a:rPr>
              <a:t>tài</a:t>
            </a:r>
            <a:r>
              <a:rPr lang="en-US" sz="2999" b="1" dirty="0">
                <a:solidFill>
                  <a:srgbClr val="FFFFFF"/>
                </a:solidFill>
                <a:latin typeface="Be Vietnam Ultra-Bold"/>
                <a:ea typeface="Be Vietnam Ultra-Bold"/>
                <a:cs typeface="Be Vietnam Ultra-Bold"/>
                <a:sym typeface="Be Vietnam Ultra-Bold"/>
              </a:rPr>
              <a:t> </a:t>
            </a:r>
            <a:r>
              <a:rPr lang="en-US" sz="2999" b="1" dirty="0" err="1">
                <a:solidFill>
                  <a:srgbClr val="FFFFFF"/>
                </a:solidFill>
                <a:latin typeface="Be Vietnam Ultra-Bold"/>
                <a:ea typeface="Be Vietnam Ultra-Bold"/>
                <a:cs typeface="Be Vietnam Ultra-Bold"/>
                <a:sym typeface="Be Vietnam Ultra-Bold"/>
              </a:rPr>
              <a:t>khoản</a:t>
            </a:r>
            <a:r>
              <a:rPr lang="en-US" sz="2999" b="1" dirty="0">
                <a:solidFill>
                  <a:srgbClr val="FFFFFF"/>
                </a:solidFill>
                <a:latin typeface="Be Vietnam Ultra-Bold"/>
                <a:ea typeface="Be Vietnam Ultra-Bold"/>
                <a:cs typeface="Be Vietnam Ultra-Bold"/>
                <a:sym typeface="Be Vietnam Ultra-Bold"/>
              </a:rPr>
              <a:t>.</a:t>
            </a:r>
          </a:p>
        </p:txBody>
      </p:sp>
      <p:sp>
        <p:nvSpPr>
          <p:cNvPr id="48" name="TextBox 48"/>
          <p:cNvSpPr txBox="1"/>
          <p:nvPr/>
        </p:nvSpPr>
        <p:spPr>
          <a:xfrm>
            <a:off x="2979695" y="7201217"/>
            <a:ext cx="6077859" cy="1676228"/>
          </a:xfrm>
          <a:prstGeom prst="rect">
            <a:avLst/>
          </a:prstGeom>
        </p:spPr>
        <p:txBody>
          <a:bodyPr wrap="square" lIns="0" tIns="0" rIns="0" bIns="0" rtlCol="0" anchor="t">
            <a:spAutoFit/>
          </a:bodyPr>
          <a:lstStyle/>
          <a:p>
            <a:pPr algn="l">
              <a:lnSpc>
                <a:spcPts val="4479"/>
              </a:lnSpc>
            </a:pPr>
            <a:r>
              <a:rPr lang="en-US" sz="3199" b="1" dirty="0">
                <a:solidFill>
                  <a:srgbClr val="FFFFFF"/>
                </a:solidFill>
                <a:latin typeface="Be Vietnam Ultra-Bold"/>
                <a:ea typeface="Be Vietnam Ultra-Bold"/>
                <a:cs typeface="Be Vietnam Ultra-Bold"/>
                <a:sym typeface="Be Vietnam Ultra-Bold"/>
              </a:rPr>
              <a:t> </a:t>
            </a:r>
            <a:r>
              <a:rPr lang="en-US" sz="3000" b="1" dirty="0" err="1">
                <a:solidFill>
                  <a:srgbClr val="FFFFFF"/>
                </a:solidFill>
                <a:latin typeface="Be Vietnam Ultra-Bold"/>
                <a:ea typeface="Be Vietnam Ultra-Bold"/>
                <a:cs typeface="Be Vietnam Ultra-Bold"/>
                <a:sym typeface="Be Vietnam Ultra-Bold"/>
              </a:rPr>
              <a:t>Sử</a:t>
            </a:r>
            <a:r>
              <a:rPr lang="en-US" sz="3000" b="1" dirty="0">
                <a:solidFill>
                  <a:srgbClr val="FFFFFF"/>
                </a:solidFill>
                <a:latin typeface="Be Vietnam Ultra-Bold"/>
                <a:ea typeface="Be Vietnam Ultra-Bold"/>
                <a:cs typeface="Be Vietnam Ultra-Bold"/>
                <a:sym typeface="Be Vietnam Ultra-Bold"/>
              </a:rPr>
              <a:t> </a:t>
            </a:r>
            <a:r>
              <a:rPr lang="en-US" sz="3000" b="1" dirty="0" err="1">
                <a:solidFill>
                  <a:srgbClr val="FFFFFF"/>
                </a:solidFill>
                <a:latin typeface="Be Vietnam Ultra-Bold"/>
                <a:ea typeface="Be Vietnam Ultra-Bold"/>
                <a:cs typeface="Be Vietnam Ultra-Bold"/>
                <a:sym typeface="Be Vietnam Ultra-Bold"/>
              </a:rPr>
              <a:t>dụng</a:t>
            </a:r>
            <a:r>
              <a:rPr lang="en-US" sz="3000" b="1" dirty="0">
                <a:solidFill>
                  <a:srgbClr val="FFFFFF"/>
                </a:solidFill>
                <a:latin typeface="Be Vietnam Ultra-Bold"/>
                <a:ea typeface="Be Vietnam Ultra-Bold"/>
                <a:cs typeface="Be Vietnam Ultra-Bold"/>
                <a:sym typeface="Be Vietnam Ultra-Bold"/>
              </a:rPr>
              <a:t> Angular, Tailwind, Spring Boot </a:t>
            </a:r>
            <a:r>
              <a:rPr lang="vi-VN" sz="3000" b="1" dirty="0">
                <a:solidFill>
                  <a:srgbClr val="FFFFFF"/>
                </a:solidFill>
                <a:latin typeface="Be Vietnam Ultra-Bold"/>
                <a:ea typeface="Be Vietnam Ultra-Bold"/>
                <a:cs typeface="Be Vietnam Ultra-Bold"/>
                <a:sym typeface="Be Vietnam Ultra-Bold"/>
              </a:rPr>
              <a:t>và</a:t>
            </a:r>
            <a:r>
              <a:rPr lang="en-US" sz="3000" b="1" dirty="0">
                <a:solidFill>
                  <a:srgbClr val="FFFFFF"/>
                </a:solidFill>
                <a:latin typeface="Be Vietnam Ultra-Bold"/>
                <a:ea typeface="Be Vietnam Ultra-Bold"/>
                <a:cs typeface="Be Vietnam Ultra-Bold"/>
                <a:sym typeface="Be Vietnam Ultra-Bold"/>
              </a:rPr>
              <a:t> </a:t>
            </a:r>
            <a:r>
              <a:rPr lang="en-US" sz="3000" b="1" dirty="0" err="1">
                <a:solidFill>
                  <a:srgbClr val="FFFFFF"/>
                </a:solidFill>
                <a:latin typeface="Be Vietnam Ultra-Bold"/>
                <a:ea typeface="Be Vietnam Ultra-Bold"/>
                <a:cs typeface="Be Vietnam Ultra-Bold"/>
                <a:sym typeface="Be Vietnam Ultra-Bold"/>
              </a:rPr>
              <a:t>tích</a:t>
            </a:r>
            <a:r>
              <a:rPr lang="en-US" sz="3000" b="1" dirty="0">
                <a:solidFill>
                  <a:srgbClr val="FFFFFF"/>
                </a:solidFill>
                <a:latin typeface="Be Vietnam Ultra-Bold"/>
                <a:ea typeface="Be Vietnam Ultra-Bold"/>
                <a:cs typeface="Be Vietnam Ultra-Bold"/>
                <a:sym typeface="Be Vietnam Ultra-Bold"/>
              </a:rPr>
              <a:t> </a:t>
            </a:r>
            <a:r>
              <a:rPr lang="en-US" sz="3000" b="1" dirty="0" err="1">
                <a:solidFill>
                  <a:srgbClr val="FFFFFF"/>
                </a:solidFill>
                <a:latin typeface="Be Vietnam Ultra-Bold"/>
                <a:ea typeface="Be Vietnam Ultra-Bold"/>
                <a:cs typeface="Be Vietnam Ultra-Bold"/>
                <a:sym typeface="Be Vietnam Ultra-Bold"/>
              </a:rPr>
              <a:t>hợp</a:t>
            </a:r>
            <a:r>
              <a:rPr lang="en-US" sz="3000" b="1" dirty="0">
                <a:solidFill>
                  <a:srgbClr val="FFFFFF"/>
                </a:solidFill>
                <a:latin typeface="Be Vietnam Ultra-Bold"/>
                <a:ea typeface="Be Vietnam Ultra-Bold"/>
                <a:cs typeface="Be Vietnam Ultra-Bold"/>
                <a:sym typeface="Be Vietnam Ultra-Bold"/>
              </a:rPr>
              <a:t> Auth, Oracle</a:t>
            </a:r>
          </a:p>
        </p:txBody>
      </p:sp>
      <p:sp>
        <p:nvSpPr>
          <p:cNvPr id="49" name="TextBox 49"/>
          <p:cNvSpPr txBox="1"/>
          <p:nvPr/>
        </p:nvSpPr>
        <p:spPr>
          <a:xfrm>
            <a:off x="11379656" y="7429500"/>
            <a:ext cx="5231944" cy="1459117"/>
          </a:xfrm>
          <a:prstGeom prst="rect">
            <a:avLst/>
          </a:prstGeom>
        </p:spPr>
        <p:txBody>
          <a:bodyPr lIns="0" tIns="0" rIns="0" bIns="0" rtlCol="0" anchor="t">
            <a:spAutoFit/>
          </a:bodyPr>
          <a:lstStyle/>
          <a:p>
            <a:pPr algn="just">
              <a:lnSpc>
                <a:spcPts val="3919"/>
              </a:lnSpc>
            </a:pPr>
            <a:r>
              <a:rPr lang="vi-VN" sz="3000" b="1" dirty="0">
                <a:solidFill>
                  <a:srgbClr val="FFFFFF"/>
                </a:solidFill>
                <a:latin typeface="Be Vietnam Ultra-Bold"/>
                <a:ea typeface="Be Vietnam Ultra-Bold"/>
                <a:cs typeface="Be Vietnam Ultra-Bold"/>
                <a:sym typeface="Be Vietnam Ultra-Bold"/>
              </a:rPr>
              <a:t>Nghiên cứu và phân tích thiết kế website quản lý thời trang</a:t>
            </a:r>
            <a:endParaRPr lang="en-US" sz="3000" b="1" dirty="0">
              <a:solidFill>
                <a:srgbClr val="FFFFFF"/>
              </a:solidFill>
              <a:latin typeface="Be Vietnam Ultra-Bold"/>
              <a:ea typeface="Be Vietnam Ultra-Bold"/>
              <a:cs typeface="Be Vietnam Ultra-Bold"/>
              <a:sym typeface="Be Vietnam Ultra-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C37C4-7D20-5E7E-6A31-9CC655D945C2}"/>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16AD28B1-A02F-7CBD-EE65-A69CCF19FCF2}"/>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331ABCBC-9530-8D4E-6E43-988CE98E697F}"/>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B3D94C51-50B4-76E5-06AC-A82AAA8924ED}"/>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6">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2255EDB3-E75F-5419-99C3-427BAF5F8C0C}"/>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0029AE44-9CFB-FCD6-EA14-291D257EBEE0}"/>
              </a:ext>
            </a:extLst>
          </p:cNvPr>
          <p:cNvSpPr txBox="1"/>
          <p:nvPr/>
        </p:nvSpPr>
        <p:spPr>
          <a:xfrm>
            <a:off x="3138615" y="9715500"/>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Use</a:t>
            </a:r>
            <a:r>
              <a:rPr lang="vi-VN" sz="1800" dirty="0">
                <a:effectLst/>
                <a:latin typeface="Times New Roman" panose="02020603050405020304" pitchFamily="18" charset="0"/>
                <a:ea typeface="Times New Roman" panose="02020603050405020304" pitchFamily="18" charset="0"/>
              </a:rPr>
              <a:t> Case tổng quát 1</a:t>
            </a:r>
          </a:p>
        </p:txBody>
      </p:sp>
      <p:pic>
        <p:nvPicPr>
          <p:cNvPr id="3" name="Picture 2">
            <a:extLst>
              <a:ext uri="{FF2B5EF4-FFF2-40B4-BE49-F238E27FC236}">
                <a16:creationId xmlns:a16="http://schemas.microsoft.com/office/drawing/2014/main" id="{A44BEC47-EEC5-BBE0-86E0-B2570290B149}"/>
              </a:ext>
            </a:extLst>
          </p:cNvPr>
          <p:cNvPicPr>
            <a:picLocks noChangeAspect="1"/>
          </p:cNvPicPr>
          <p:nvPr/>
        </p:nvPicPr>
        <p:blipFill>
          <a:blip r:embed="rId7"/>
          <a:stretch>
            <a:fillRect/>
          </a:stretch>
        </p:blipFill>
        <p:spPr>
          <a:xfrm>
            <a:off x="3481384" y="1792354"/>
            <a:ext cx="11811000" cy="7452343"/>
          </a:xfrm>
          <a:prstGeom prst="rect">
            <a:avLst/>
          </a:prstGeom>
        </p:spPr>
      </p:pic>
    </p:spTree>
    <p:extLst>
      <p:ext uri="{BB962C8B-B14F-4D97-AF65-F5344CB8AC3E}">
        <p14:creationId xmlns:p14="http://schemas.microsoft.com/office/powerpoint/2010/main" val="32020845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2E42C-1395-F062-EC8F-6CDDE02F1206}"/>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05D2765B-1E19-FA16-C25B-29BFB0545391}"/>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13294D4E-87DB-944F-613B-C343D49DF321}"/>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6DFB2E44-D9DF-F357-9EEC-B3C2D8251314}"/>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7">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CC897B56-10C5-71C7-3F5C-3BC6DF50BDF3}"/>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CC741157-6228-3CD0-42CE-866B18AC0AEE}"/>
              </a:ext>
            </a:extLst>
          </p:cNvPr>
          <p:cNvSpPr txBox="1"/>
          <p:nvPr/>
        </p:nvSpPr>
        <p:spPr>
          <a:xfrm>
            <a:off x="3138615" y="9715500"/>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Use</a:t>
            </a:r>
            <a:r>
              <a:rPr lang="vi-VN" sz="1800" dirty="0">
                <a:effectLst/>
                <a:latin typeface="Times New Roman" panose="02020603050405020304" pitchFamily="18" charset="0"/>
                <a:ea typeface="Times New Roman" panose="02020603050405020304" pitchFamily="18" charset="0"/>
              </a:rPr>
              <a:t> Case tổng quát 2</a:t>
            </a:r>
          </a:p>
        </p:txBody>
      </p:sp>
      <p:pic>
        <p:nvPicPr>
          <p:cNvPr id="3" name="Picture 2">
            <a:extLst>
              <a:ext uri="{FF2B5EF4-FFF2-40B4-BE49-F238E27FC236}">
                <a16:creationId xmlns:a16="http://schemas.microsoft.com/office/drawing/2014/main" id="{DBD58AC5-0C51-0AB4-D082-214203FD6AAB}"/>
              </a:ext>
            </a:extLst>
          </p:cNvPr>
          <p:cNvPicPr>
            <a:picLocks noChangeAspect="1"/>
          </p:cNvPicPr>
          <p:nvPr/>
        </p:nvPicPr>
        <p:blipFill>
          <a:blip r:embed="rId8"/>
          <a:stretch>
            <a:fillRect/>
          </a:stretch>
        </p:blipFill>
        <p:spPr>
          <a:xfrm>
            <a:off x="3581400" y="1518698"/>
            <a:ext cx="11430585" cy="8053367"/>
          </a:xfrm>
          <a:prstGeom prst="rect">
            <a:avLst/>
          </a:prstGeom>
        </p:spPr>
      </p:pic>
    </p:spTree>
    <p:extLst>
      <p:ext uri="{BB962C8B-B14F-4D97-AF65-F5344CB8AC3E}">
        <p14:creationId xmlns:p14="http://schemas.microsoft.com/office/powerpoint/2010/main" val="19183149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A05E1-59AC-2B19-61D7-643B6497A9BA}"/>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409DBD81-696F-3146-694E-721B1B6F7526}"/>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855789B5-7556-9528-C9BE-1ACBEB14F907}"/>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E430BD8D-3D05-EF6C-0A49-65EBD09AAC5C}"/>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6">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9B184D77-D02F-238D-7089-A53BC531CB48}"/>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2D534BBE-827D-4329-56B4-F1AC561C9B62}"/>
              </a:ext>
            </a:extLst>
          </p:cNvPr>
          <p:cNvSpPr txBox="1"/>
          <p:nvPr/>
        </p:nvSpPr>
        <p:spPr>
          <a:xfrm>
            <a:off x="3138615" y="9715500"/>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Sơ đồ Use</a:t>
            </a:r>
            <a:r>
              <a:rPr lang="vi-VN" sz="1800" dirty="0">
                <a:effectLst/>
                <a:latin typeface="Times New Roman" panose="02020603050405020304" pitchFamily="18" charset="0"/>
                <a:ea typeface="Times New Roman" panose="02020603050405020304" pitchFamily="18" charset="0"/>
              </a:rPr>
              <a:t> Case </a:t>
            </a:r>
            <a:r>
              <a:rPr lang="vi-VN" dirty="0">
                <a:latin typeface="Times New Roman" panose="02020603050405020304" pitchFamily="18" charset="0"/>
                <a:ea typeface="Times New Roman" panose="02020603050405020304" pitchFamily="18" charset="0"/>
              </a:rPr>
              <a:t>DashBoard</a:t>
            </a:r>
            <a:endParaRPr lang="vi-VN"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568A689D-7CC9-8D8C-573B-66AA2E261834}"/>
              </a:ext>
            </a:extLst>
          </p:cNvPr>
          <p:cNvPicPr>
            <a:picLocks noChangeAspect="1"/>
          </p:cNvPicPr>
          <p:nvPr/>
        </p:nvPicPr>
        <p:blipFill>
          <a:blip r:embed="rId7"/>
          <a:stretch>
            <a:fillRect/>
          </a:stretch>
        </p:blipFill>
        <p:spPr>
          <a:xfrm>
            <a:off x="3581400" y="1424235"/>
            <a:ext cx="11598875" cy="8201571"/>
          </a:xfrm>
          <a:prstGeom prst="rect">
            <a:avLst/>
          </a:prstGeom>
        </p:spPr>
      </p:pic>
    </p:spTree>
    <p:extLst>
      <p:ext uri="{BB962C8B-B14F-4D97-AF65-F5344CB8AC3E}">
        <p14:creationId xmlns:p14="http://schemas.microsoft.com/office/powerpoint/2010/main" val="15129615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C14D9-1681-E435-171E-2F86FDE858C5}"/>
            </a:ext>
          </a:extLst>
        </p:cNvPr>
        <p:cNvGrpSpPr/>
        <p:nvPr/>
      </p:nvGrpSpPr>
      <p:grpSpPr>
        <a:xfrm>
          <a:off x="0" y="0"/>
          <a:ext cx="0" cy="0"/>
          <a:chOff x="0" y="0"/>
          <a:chExt cx="0" cy="0"/>
        </a:xfrm>
      </p:grpSpPr>
      <p:sp>
        <p:nvSpPr>
          <p:cNvPr id="22" name="Freeform 22">
            <a:extLst>
              <a:ext uri="{FF2B5EF4-FFF2-40B4-BE49-F238E27FC236}">
                <a16:creationId xmlns:a16="http://schemas.microsoft.com/office/drawing/2014/main" id="{A62A485E-3EF8-35FA-4D5C-11869CD2B8A9}"/>
              </a:ext>
            </a:extLst>
          </p:cNvPr>
          <p:cNvSpPr/>
          <p:nvPr/>
        </p:nvSpPr>
        <p:spPr>
          <a:xfrm rot="-10800000">
            <a:off x="15292384" y="-1792352"/>
            <a:ext cx="3933833" cy="3584705"/>
          </a:xfrm>
          <a:custGeom>
            <a:avLst/>
            <a:gdLst/>
            <a:ahLst/>
            <a:cxnLst/>
            <a:rect l="l" t="t" r="r" b="b"/>
            <a:pathLst>
              <a:path w="3933833" h="3584705">
                <a:moveTo>
                  <a:pt x="0" y="0"/>
                </a:moveTo>
                <a:lnTo>
                  <a:pt x="3933832" y="0"/>
                </a:lnTo>
                <a:lnTo>
                  <a:pt x="3933832" y="3584704"/>
                </a:lnTo>
                <a:lnTo>
                  <a:pt x="0" y="358470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30" name="Freeform 30">
            <a:extLst>
              <a:ext uri="{FF2B5EF4-FFF2-40B4-BE49-F238E27FC236}">
                <a16:creationId xmlns:a16="http://schemas.microsoft.com/office/drawing/2014/main" id="{50FF99AA-A6F9-912D-0044-730B8CAF96D4}"/>
              </a:ext>
            </a:extLst>
          </p:cNvPr>
          <p:cNvSpPr/>
          <p:nvPr/>
        </p:nvSpPr>
        <p:spPr>
          <a:xfrm flipH="1">
            <a:off x="-4800600" y="-597757"/>
            <a:ext cx="7160523" cy="1763279"/>
          </a:xfrm>
          <a:custGeom>
            <a:avLst/>
            <a:gdLst/>
            <a:ahLst/>
            <a:cxnLst/>
            <a:rect l="l" t="t" r="r" b="b"/>
            <a:pathLst>
              <a:path w="7160523" h="1763279">
                <a:moveTo>
                  <a:pt x="7160523" y="0"/>
                </a:moveTo>
                <a:lnTo>
                  <a:pt x="0" y="0"/>
                </a:lnTo>
                <a:lnTo>
                  <a:pt x="0" y="1763278"/>
                </a:lnTo>
                <a:lnTo>
                  <a:pt x="7160523" y="1763278"/>
                </a:lnTo>
                <a:lnTo>
                  <a:pt x="7160523"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31" name="Freeform 31">
            <a:extLst>
              <a:ext uri="{FF2B5EF4-FFF2-40B4-BE49-F238E27FC236}">
                <a16:creationId xmlns:a16="http://schemas.microsoft.com/office/drawing/2014/main" id="{1F470152-0141-947B-7AF7-F19DBFDCA9B1}"/>
              </a:ext>
            </a:extLst>
          </p:cNvPr>
          <p:cNvSpPr/>
          <p:nvPr/>
        </p:nvSpPr>
        <p:spPr>
          <a:xfrm rot="5400000">
            <a:off x="10374777" y="-1821931"/>
            <a:ext cx="3841260" cy="3029794"/>
          </a:xfrm>
          <a:custGeom>
            <a:avLst/>
            <a:gdLst/>
            <a:ahLst/>
            <a:cxnLst/>
            <a:rect l="l" t="t" r="r" b="b"/>
            <a:pathLst>
              <a:path w="3841260" h="3029794">
                <a:moveTo>
                  <a:pt x="0" y="0"/>
                </a:moveTo>
                <a:lnTo>
                  <a:pt x="3841260" y="0"/>
                </a:lnTo>
                <a:lnTo>
                  <a:pt x="3841260" y="3029794"/>
                </a:lnTo>
                <a:lnTo>
                  <a:pt x="0" y="3029794"/>
                </a:lnTo>
                <a:lnTo>
                  <a:pt x="0" y="0"/>
                </a:lnTo>
                <a:close/>
              </a:path>
            </a:pathLst>
          </a:custGeom>
          <a:blipFill>
            <a:blip r:embed="rId6">
              <a:alphaModFix amt="9999"/>
            </a:blip>
            <a:stretch>
              <a:fillRect/>
            </a:stretch>
          </a:blipFill>
        </p:spPr>
        <p:txBody>
          <a:bodyPr/>
          <a:lstStyle/>
          <a:p>
            <a:endParaRPr lang="vi-VN"/>
          </a:p>
        </p:txBody>
      </p:sp>
      <p:sp>
        <p:nvSpPr>
          <p:cNvPr id="45" name="TextBox 45">
            <a:extLst>
              <a:ext uri="{FF2B5EF4-FFF2-40B4-BE49-F238E27FC236}">
                <a16:creationId xmlns:a16="http://schemas.microsoft.com/office/drawing/2014/main" id="{C05C33B0-BEDA-1834-17AF-17F87FB6C01B}"/>
              </a:ext>
            </a:extLst>
          </p:cNvPr>
          <p:cNvSpPr txBox="1"/>
          <p:nvPr/>
        </p:nvSpPr>
        <p:spPr>
          <a:xfrm>
            <a:off x="1757025" y="446163"/>
            <a:ext cx="14773950" cy="929100"/>
          </a:xfrm>
          <a:prstGeom prst="rect">
            <a:avLst/>
          </a:prstGeom>
        </p:spPr>
        <p:txBody>
          <a:bodyPr wrap="square" lIns="0" tIns="0" rIns="0" bIns="0" rtlCol="0" anchor="t">
            <a:spAutoFit/>
          </a:bodyPr>
          <a:lstStyle/>
          <a:p>
            <a:pPr marL="0" lvl="0" indent="0" algn="l">
              <a:lnSpc>
                <a:spcPts val="8007"/>
              </a:lnSpc>
              <a:spcBef>
                <a:spcPct val="0"/>
              </a:spcBef>
            </a:pPr>
            <a:r>
              <a:rPr lang="vi-VN" sz="5719" b="1" dirty="0">
                <a:solidFill>
                  <a:srgbClr val="1B1C54"/>
                </a:solidFill>
                <a:latin typeface="Be Vietnam Ultra-Bold"/>
                <a:ea typeface="Be Vietnam Ultra-Bold"/>
                <a:cs typeface="Be Vietnam Ultra-Bold"/>
                <a:sym typeface="Be Vietnam Ultra-Bold"/>
              </a:rPr>
              <a:t>Phân tích thiết kế hệ thống</a:t>
            </a:r>
            <a:endParaRPr lang="en-US" sz="5719" b="1" dirty="0">
              <a:solidFill>
                <a:srgbClr val="1B1C54"/>
              </a:solidFill>
              <a:latin typeface="Be Vietnam Ultra-Bold"/>
              <a:ea typeface="Be Vietnam Ultra-Bold"/>
              <a:cs typeface="Be Vietnam Ultra-Bold"/>
              <a:sym typeface="Be Vietnam Ultra-Bold"/>
            </a:endParaRPr>
          </a:p>
        </p:txBody>
      </p:sp>
      <p:sp>
        <p:nvSpPr>
          <p:cNvPr id="55" name="TextBox 54">
            <a:extLst>
              <a:ext uri="{FF2B5EF4-FFF2-40B4-BE49-F238E27FC236}">
                <a16:creationId xmlns:a16="http://schemas.microsoft.com/office/drawing/2014/main" id="{6091E977-69EA-5CB9-459D-6335646BF655}"/>
              </a:ext>
            </a:extLst>
          </p:cNvPr>
          <p:cNvSpPr txBox="1"/>
          <p:nvPr/>
        </p:nvSpPr>
        <p:spPr>
          <a:xfrm>
            <a:off x="7833023" y="4958834"/>
            <a:ext cx="12010768" cy="369332"/>
          </a:xfrm>
          <a:prstGeom prst="rect">
            <a:avLst/>
          </a:prstGeom>
          <a:noFill/>
        </p:spPr>
        <p:txBody>
          <a:bodyPr wrap="square">
            <a:spAutoFit/>
          </a:bodyPr>
          <a:lstStyle/>
          <a:p>
            <a:pPr algn="ctr">
              <a:buNone/>
            </a:pPr>
            <a:r>
              <a:rPr lang="vi-VN" dirty="0">
                <a:latin typeface="Times New Roman" panose="02020603050405020304" pitchFamily="18" charset="0"/>
                <a:ea typeface="Times New Roman" panose="02020603050405020304" pitchFamily="18" charset="0"/>
              </a:rPr>
              <a:t> Sơ đồ Use</a:t>
            </a:r>
            <a:r>
              <a:rPr lang="vi-VN" sz="1800" dirty="0">
                <a:effectLst/>
                <a:latin typeface="Times New Roman" panose="02020603050405020304" pitchFamily="18" charset="0"/>
                <a:ea typeface="Times New Roman" panose="02020603050405020304" pitchFamily="18" charset="0"/>
              </a:rPr>
              <a:t> Case đặt hàng</a:t>
            </a:r>
          </a:p>
        </p:txBody>
      </p:sp>
      <p:pic>
        <p:nvPicPr>
          <p:cNvPr id="3" name="Picture 2">
            <a:extLst>
              <a:ext uri="{FF2B5EF4-FFF2-40B4-BE49-F238E27FC236}">
                <a16:creationId xmlns:a16="http://schemas.microsoft.com/office/drawing/2014/main" id="{02B9F401-B317-E4CB-B990-076894F711E5}"/>
              </a:ext>
            </a:extLst>
          </p:cNvPr>
          <p:cNvPicPr>
            <a:picLocks noChangeAspect="1"/>
          </p:cNvPicPr>
          <p:nvPr/>
        </p:nvPicPr>
        <p:blipFill>
          <a:blip r:embed="rId7"/>
          <a:stretch>
            <a:fillRect/>
          </a:stretch>
        </p:blipFill>
        <p:spPr>
          <a:xfrm>
            <a:off x="2630553" y="1613596"/>
            <a:ext cx="9753876" cy="8408236"/>
          </a:xfrm>
          <a:prstGeom prst="rect">
            <a:avLst/>
          </a:prstGeom>
        </p:spPr>
      </p:pic>
    </p:spTree>
    <p:extLst>
      <p:ext uri="{BB962C8B-B14F-4D97-AF65-F5344CB8AC3E}">
        <p14:creationId xmlns:p14="http://schemas.microsoft.com/office/powerpoint/2010/main" val="7957896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298</TotalTime>
  <Words>867</Words>
  <Application>Microsoft Office PowerPoint</Application>
  <PresentationFormat>Custom</PresentationFormat>
  <Paragraphs>113</Paragraphs>
  <Slides>29</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Calibri</vt:lpstr>
      <vt:lpstr>Be Vietnam</vt:lpstr>
      <vt:lpstr>Aptos</vt:lpstr>
      <vt:lpstr>Arial</vt:lpstr>
      <vt:lpstr>Be Vietnam Ultra-Bold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KLTN</dc:title>
  <cp:lastModifiedBy>NGUYỄN QUỐC ANH</cp:lastModifiedBy>
  <cp:revision>12</cp:revision>
  <dcterms:created xsi:type="dcterms:W3CDTF">2006-08-16T00:00:00Z</dcterms:created>
  <dcterms:modified xsi:type="dcterms:W3CDTF">2026-01-21T03:08:17Z</dcterms:modified>
  <dc:identifier>DAGoAa4cfwY</dc:identifier>
</cp:coreProperties>
</file>